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xml" ContentType="application/vnd.openxmlformats-officedocument.presentationml.tags+xml"/>
  <Override PartName="/ppt/notesSlides/notesSlide20.xml" ContentType="application/vnd.openxmlformats-officedocument.presentationml.notesSlide+xml"/>
  <Override PartName="/ppt/tags/tag2.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19"/>
  </p:notesMasterIdLst>
  <p:sldIdLst>
    <p:sldId id="451" r:id="rId2"/>
    <p:sldId id="383" r:id="rId3"/>
    <p:sldId id="395" r:id="rId4"/>
    <p:sldId id="434" r:id="rId5"/>
    <p:sldId id="396" r:id="rId6"/>
    <p:sldId id="384" r:id="rId7"/>
    <p:sldId id="397" r:id="rId8"/>
    <p:sldId id="295" r:id="rId9"/>
    <p:sldId id="385" r:id="rId10"/>
    <p:sldId id="398" r:id="rId11"/>
    <p:sldId id="399" r:id="rId12"/>
    <p:sldId id="400" r:id="rId13"/>
    <p:sldId id="401" r:id="rId14"/>
    <p:sldId id="294" r:id="rId15"/>
    <p:sldId id="299" r:id="rId16"/>
    <p:sldId id="301" r:id="rId17"/>
    <p:sldId id="406" r:id="rId18"/>
    <p:sldId id="407" r:id="rId19"/>
    <p:sldId id="305" r:id="rId20"/>
    <p:sldId id="408" r:id="rId21"/>
    <p:sldId id="409" r:id="rId22"/>
    <p:sldId id="404" r:id="rId23"/>
    <p:sldId id="405" r:id="rId24"/>
    <p:sldId id="410" r:id="rId25"/>
    <p:sldId id="411" r:id="rId26"/>
    <p:sldId id="314" r:id="rId27"/>
    <p:sldId id="315" r:id="rId28"/>
    <p:sldId id="316" r:id="rId29"/>
    <p:sldId id="317" r:id="rId30"/>
    <p:sldId id="319" r:id="rId31"/>
    <p:sldId id="320" r:id="rId32"/>
    <p:sldId id="321" r:id="rId33"/>
    <p:sldId id="323" r:id="rId34"/>
    <p:sldId id="322" r:id="rId35"/>
    <p:sldId id="386" r:id="rId36"/>
    <p:sldId id="413" r:id="rId37"/>
    <p:sldId id="414" r:id="rId38"/>
    <p:sldId id="327" r:id="rId39"/>
    <p:sldId id="423" r:id="rId40"/>
    <p:sldId id="415" r:id="rId41"/>
    <p:sldId id="328" r:id="rId42"/>
    <p:sldId id="387" r:id="rId43"/>
    <p:sldId id="417" r:id="rId44"/>
    <p:sldId id="416" r:id="rId45"/>
    <p:sldId id="329" r:id="rId46"/>
    <p:sldId id="330" r:id="rId47"/>
    <p:sldId id="432" r:id="rId48"/>
    <p:sldId id="332" r:id="rId49"/>
    <p:sldId id="419" r:id="rId50"/>
    <p:sldId id="422" r:id="rId51"/>
    <p:sldId id="334" r:id="rId52"/>
    <p:sldId id="335" r:id="rId53"/>
    <p:sldId id="336" r:id="rId54"/>
    <p:sldId id="420" r:id="rId55"/>
    <p:sldId id="333" r:id="rId56"/>
    <p:sldId id="339" r:id="rId57"/>
    <p:sldId id="424" r:id="rId58"/>
    <p:sldId id="426" r:id="rId59"/>
    <p:sldId id="425" r:id="rId60"/>
    <p:sldId id="338" r:id="rId61"/>
    <p:sldId id="427" r:id="rId62"/>
    <p:sldId id="340" r:id="rId63"/>
    <p:sldId id="453" r:id="rId64"/>
    <p:sldId id="428" r:id="rId65"/>
    <p:sldId id="342" r:id="rId66"/>
    <p:sldId id="341" r:id="rId67"/>
    <p:sldId id="390" r:id="rId68"/>
    <p:sldId id="345" r:id="rId69"/>
    <p:sldId id="429" r:id="rId70"/>
    <p:sldId id="391" r:id="rId71"/>
    <p:sldId id="430" r:id="rId72"/>
    <p:sldId id="350" r:id="rId73"/>
    <p:sldId id="440" r:id="rId74"/>
    <p:sldId id="441" r:id="rId75"/>
    <p:sldId id="435" r:id="rId76"/>
    <p:sldId id="389" r:id="rId77"/>
    <p:sldId id="351" r:id="rId78"/>
    <p:sldId id="352" r:id="rId79"/>
    <p:sldId id="355" r:id="rId80"/>
    <p:sldId id="353" r:id="rId81"/>
    <p:sldId id="356" r:id="rId82"/>
    <p:sldId id="437" r:id="rId83"/>
    <p:sldId id="357" r:id="rId84"/>
    <p:sldId id="436" r:id="rId85"/>
    <p:sldId id="371" r:id="rId86"/>
    <p:sldId id="439" r:id="rId87"/>
    <p:sldId id="358" r:id="rId88"/>
    <p:sldId id="392" r:id="rId89"/>
    <p:sldId id="360" r:id="rId90"/>
    <p:sldId id="359" r:id="rId91"/>
    <p:sldId id="369" r:id="rId92"/>
    <p:sldId id="361" r:id="rId93"/>
    <p:sldId id="393" r:id="rId94"/>
    <p:sldId id="364" r:id="rId95"/>
    <p:sldId id="365" r:id="rId96"/>
    <p:sldId id="388" r:id="rId97"/>
    <p:sldId id="366" r:id="rId98"/>
    <p:sldId id="368" r:id="rId99"/>
    <p:sldId id="367" r:id="rId100"/>
    <p:sldId id="442" r:id="rId101"/>
    <p:sldId id="444" r:id="rId102"/>
    <p:sldId id="445" r:id="rId103"/>
    <p:sldId id="372" r:id="rId104"/>
    <p:sldId id="373" r:id="rId105"/>
    <p:sldId id="374" r:id="rId106"/>
    <p:sldId id="452" r:id="rId107"/>
    <p:sldId id="376" r:id="rId108"/>
    <p:sldId id="446" r:id="rId109"/>
    <p:sldId id="377" r:id="rId110"/>
    <p:sldId id="448" r:id="rId111"/>
    <p:sldId id="447" r:id="rId112"/>
    <p:sldId id="449" r:id="rId113"/>
    <p:sldId id="379" r:id="rId114"/>
    <p:sldId id="450" r:id="rId115"/>
    <p:sldId id="380" r:id="rId116"/>
    <p:sldId id="381" r:id="rId117"/>
    <p:sldId id="382" r:id="rId1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000"/>
    <a:srgbClr val="FEFFFF"/>
    <a:srgbClr val="FEFF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23B0CB-8BCD-4BEF-8F4A-AA87ED1FC885}" v="16" dt="2020-09-05T04:17:58.7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86" autoAdjust="0"/>
    <p:restoredTop sz="83314" autoAdjust="0"/>
  </p:normalViewPr>
  <p:slideViewPr>
    <p:cSldViewPr snapToGrid="0" snapToObjects="1">
      <p:cViewPr varScale="1">
        <p:scale>
          <a:sx n="57" d="100"/>
          <a:sy n="57" d="100"/>
        </p:scale>
        <p:origin x="-1692"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p:scale>
          <a:sx n="100" d="100"/>
          <a:sy n="100" d="100"/>
        </p:scale>
        <p:origin x="2112" y="-89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presProps" Target="presProps.xml"/><Relationship Id="rId125" Type="http://schemas.microsoft.com/office/2015/10/relationships/revisionInfo" Target="revisionInfo.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8B23B0CB-8BCD-4BEF-8F4A-AA87ED1FC885}"/>
    <pc:docChg chg="undo custSel modSld">
      <pc:chgData name="Bethany Bolen" userId="8e338a04f9f07398" providerId="LiveId" clId="{8B23B0CB-8BCD-4BEF-8F4A-AA87ED1FC885}" dt="2020-09-05T04:17:58.730" v="71" actId="478"/>
      <pc:docMkLst>
        <pc:docMk/>
      </pc:docMkLst>
      <pc:sldChg chg="addSp delSp modSp mod">
        <pc:chgData name="Bethany Bolen" userId="8e338a04f9f07398" providerId="LiveId" clId="{8B23B0CB-8BCD-4BEF-8F4A-AA87ED1FC885}" dt="2020-09-05T04:12:25.985" v="35" actId="478"/>
        <pc:sldMkLst>
          <pc:docMk/>
          <pc:sldMk cId="1482788685" sldId="330"/>
        </pc:sldMkLst>
        <pc:picChg chg="del">
          <ac:chgData name="Bethany Bolen" userId="8e338a04f9f07398" providerId="LiveId" clId="{8B23B0CB-8BCD-4BEF-8F4A-AA87ED1FC885}" dt="2020-09-05T04:12:25.985" v="35" actId="478"/>
          <ac:picMkLst>
            <pc:docMk/>
            <pc:sldMk cId="1482788685" sldId="330"/>
            <ac:picMk id="6" creationId="{00000000-0000-0000-0000-000000000000}"/>
          </ac:picMkLst>
        </pc:picChg>
        <pc:picChg chg="add mod ord">
          <ac:chgData name="Bethany Bolen" userId="8e338a04f9f07398" providerId="LiveId" clId="{8B23B0CB-8BCD-4BEF-8F4A-AA87ED1FC885}" dt="2020-09-05T04:12:24.770" v="34" actId="167"/>
          <ac:picMkLst>
            <pc:docMk/>
            <pc:sldMk cId="1482788685" sldId="330"/>
            <ac:picMk id="7" creationId="{608D3CB9-AF9A-427F-9B3C-175DA034B704}"/>
          </ac:picMkLst>
        </pc:picChg>
      </pc:sldChg>
      <pc:sldChg chg="addSp delSp modSp mod">
        <pc:chgData name="Bethany Bolen" userId="8e338a04f9f07398" providerId="LiveId" clId="{8B23B0CB-8BCD-4BEF-8F4A-AA87ED1FC885}" dt="2020-09-05T04:12:32.491" v="40" actId="478"/>
        <pc:sldMkLst>
          <pc:docMk/>
          <pc:sldMk cId="1496036667" sldId="332"/>
        </pc:sldMkLst>
        <pc:picChg chg="add mod ord">
          <ac:chgData name="Bethany Bolen" userId="8e338a04f9f07398" providerId="LiveId" clId="{8B23B0CB-8BCD-4BEF-8F4A-AA87ED1FC885}" dt="2020-09-05T04:12:31.464" v="39" actId="167"/>
          <ac:picMkLst>
            <pc:docMk/>
            <pc:sldMk cId="1496036667" sldId="332"/>
            <ac:picMk id="7" creationId="{CE8382A8-9D7B-4C28-9EA9-9704DEBA9A15}"/>
          </ac:picMkLst>
        </pc:picChg>
        <pc:picChg chg="del">
          <ac:chgData name="Bethany Bolen" userId="8e338a04f9f07398" providerId="LiveId" clId="{8B23B0CB-8BCD-4BEF-8F4A-AA87ED1FC885}" dt="2020-09-05T04:12:32.491" v="40" actId="478"/>
          <ac:picMkLst>
            <pc:docMk/>
            <pc:sldMk cId="1496036667" sldId="332"/>
            <ac:picMk id="2050" creationId="{00000000-0000-0000-0000-000000000000}"/>
          </ac:picMkLst>
        </pc:picChg>
      </pc:sldChg>
      <pc:sldChg chg="addSp delSp modSp mod">
        <pc:chgData name="Bethany Bolen" userId="8e338a04f9f07398" providerId="LiveId" clId="{8B23B0CB-8BCD-4BEF-8F4A-AA87ED1FC885}" dt="2020-09-05T04:14:47.273" v="56" actId="478"/>
        <pc:sldMkLst>
          <pc:docMk/>
          <pc:sldMk cId="1042175868" sldId="339"/>
        </pc:sldMkLst>
        <pc:picChg chg="add mod ord">
          <ac:chgData name="Bethany Bolen" userId="8e338a04f9f07398" providerId="LiveId" clId="{8B23B0CB-8BCD-4BEF-8F4A-AA87ED1FC885}" dt="2020-09-05T04:14:46.557" v="55" actId="167"/>
          <ac:picMkLst>
            <pc:docMk/>
            <pc:sldMk cId="1042175868" sldId="339"/>
            <ac:picMk id="6" creationId="{9BBC3149-822D-442B-82B7-9A1CE3E69977}"/>
          </ac:picMkLst>
        </pc:picChg>
        <pc:picChg chg="del">
          <ac:chgData name="Bethany Bolen" userId="8e338a04f9f07398" providerId="LiveId" clId="{8B23B0CB-8BCD-4BEF-8F4A-AA87ED1FC885}" dt="2020-09-05T04:14:47.273" v="56" actId="478"/>
          <ac:picMkLst>
            <pc:docMk/>
            <pc:sldMk cId="1042175868" sldId="339"/>
            <ac:picMk id="2050" creationId="{00000000-0000-0000-0000-000000000000}"/>
          </ac:picMkLst>
        </pc:picChg>
      </pc:sldChg>
      <pc:sldChg chg="addSp delSp modSp mod">
        <pc:chgData name="Bethany Bolen" userId="8e338a04f9f07398" providerId="LiveId" clId="{8B23B0CB-8BCD-4BEF-8F4A-AA87ED1FC885}" dt="2020-09-05T04:17:52.118" v="68" actId="478"/>
        <pc:sldMkLst>
          <pc:docMk/>
          <pc:sldMk cId="1960547903" sldId="377"/>
        </pc:sldMkLst>
        <pc:picChg chg="del">
          <ac:chgData name="Bethany Bolen" userId="8e338a04f9f07398" providerId="LiveId" clId="{8B23B0CB-8BCD-4BEF-8F4A-AA87ED1FC885}" dt="2020-09-05T04:17:52.118" v="68" actId="478"/>
          <ac:picMkLst>
            <pc:docMk/>
            <pc:sldMk cId="1960547903" sldId="377"/>
            <ac:picMk id="5" creationId="{00000000-0000-0000-0000-000000000000}"/>
          </ac:picMkLst>
        </pc:picChg>
        <pc:picChg chg="add mod ord">
          <ac:chgData name="Bethany Bolen" userId="8e338a04f9f07398" providerId="LiveId" clId="{8B23B0CB-8BCD-4BEF-8F4A-AA87ED1FC885}" dt="2020-09-05T04:17:50.773" v="67" actId="962"/>
          <ac:picMkLst>
            <pc:docMk/>
            <pc:sldMk cId="1960547903" sldId="377"/>
            <ac:picMk id="8" creationId="{E4806998-17F0-4750-A516-BBCB51714C60}"/>
          </ac:picMkLst>
        </pc:picChg>
      </pc:sldChg>
      <pc:sldChg chg="addSp delSp modSp mod">
        <pc:chgData name="Bethany Bolen" userId="8e338a04f9f07398" providerId="LiveId" clId="{8B23B0CB-8BCD-4BEF-8F4A-AA87ED1FC885}" dt="2020-09-05T04:11:28.204" v="26" actId="1035"/>
        <pc:sldMkLst>
          <pc:docMk/>
          <pc:sldMk cId="3765852666" sldId="406"/>
        </pc:sldMkLst>
        <pc:picChg chg="del">
          <ac:chgData name="Bethany Bolen" userId="8e338a04f9f07398" providerId="LiveId" clId="{8B23B0CB-8BCD-4BEF-8F4A-AA87ED1FC885}" dt="2020-09-05T04:11:26.487" v="25" actId="478"/>
          <ac:picMkLst>
            <pc:docMk/>
            <pc:sldMk cId="3765852666" sldId="406"/>
            <ac:picMk id="5" creationId="{00000000-0000-0000-0000-000000000000}"/>
          </ac:picMkLst>
        </pc:picChg>
        <pc:picChg chg="add mod ord">
          <ac:chgData name="Bethany Bolen" userId="8e338a04f9f07398" providerId="LiveId" clId="{8B23B0CB-8BCD-4BEF-8F4A-AA87ED1FC885}" dt="2020-09-05T04:11:28.204" v="26" actId="1035"/>
          <ac:picMkLst>
            <pc:docMk/>
            <pc:sldMk cId="3765852666" sldId="406"/>
            <ac:picMk id="7" creationId="{1DA50353-4A1B-4428-B4EB-6F6A8F5E1BA0}"/>
          </ac:picMkLst>
        </pc:picChg>
      </pc:sldChg>
      <pc:sldChg chg="addSp delSp modSp mod">
        <pc:chgData name="Bethany Bolen" userId="8e338a04f9f07398" providerId="LiveId" clId="{8B23B0CB-8BCD-4BEF-8F4A-AA87ED1FC885}" dt="2020-09-05T04:11:39.952" v="29" actId="167"/>
        <pc:sldMkLst>
          <pc:docMk/>
          <pc:sldMk cId="279942925" sldId="407"/>
        </pc:sldMkLst>
        <pc:picChg chg="del">
          <ac:chgData name="Bethany Bolen" userId="8e338a04f9f07398" providerId="LiveId" clId="{8B23B0CB-8BCD-4BEF-8F4A-AA87ED1FC885}" dt="2020-09-05T04:11:37.091" v="27" actId="478"/>
          <ac:picMkLst>
            <pc:docMk/>
            <pc:sldMk cId="279942925" sldId="407"/>
            <ac:picMk id="5" creationId="{00000000-0000-0000-0000-000000000000}"/>
          </ac:picMkLst>
        </pc:picChg>
        <pc:picChg chg="add ord">
          <ac:chgData name="Bethany Bolen" userId="8e338a04f9f07398" providerId="LiveId" clId="{8B23B0CB-8BCD-4BEF-8F4A-AA87ED1FC885}" dt="2020-09-05T04:11:39.952" v="29" actId="167"/>
          <ac:picMkLst>
            <pc:docMk/>
            <pc:sldMk cId="279942925" sldId="407"/>
            <ac:picMk id="8" creationId="{95DA7AC7-854B-425B-B1CA-1D979334C4B7}"/>
          </ac:picMkLst>
        </pc:picChg>
      </pc:sldChg>
      <pc:sldChg chg="addSp delSp modSp mod">
        <pc:chgData name="Bethany Bolen" userId="8e338a04f9f07398" providerId="LiveId" clId="{8B23B0CB-8BCD-4BEF-8F4A-AA87ED1FC885}" dt="2020-09-05T04:13:37.177" v="45" actId="478"/>
        <pc:sldMkLst>
          <pc:docMk/>
          <pc:sldMk cId="1896652670" sldId="419"/>
        </pc:sldMkLst>
        <pc:picChg chg="add mod ord">
          <ac:chgData name="Bethany Bolen" userId="8e338a04f9f07398" providerId="LiveId" clId="{8B23B0CB-8BCD-4BEF-8F4A-AA87ED1FC885}" dt="2020-09-05T04:13:34.938" v="44" actId="167"/>
          <ac:picMkLst>
            <pc:docMk/>
            <pc:sldMk cId="1896652670" sldId="419"/>
            <ac:picMk id="6" creationId="{4BF63781-71F9-45C7-B8CA-C35BF3B4C009}"/>
          </ac:picMkLst>
        </pc:picChg>
        <pc:picChg chg="del">
          <ac:chgData name="Bethany Bolen" userId="8e338a04f9f07398" providerId="LiveId" clId="{8B23B0CB-8BCD-4BEF-8F4A-AA87ED1FC885}" dt="2020-09-05T04:13:37.177" v="45" actId="478"/>
          <ac:picMkLst>
            <pc:docMk/>
            <pc:sldMk cId="1896652670" sldId="419"/>
            <ac:picMk id="2050" creationId="{00000000-0000-0000-0000-000000000000}"/>
          </ac:picMkLst>
        </pc:picChg>
      </pc:sldChg>
      <pc:sldChg chg="addSp delSp modSp mod">
        <pc:chgData name="Bethany Bolen" userId="8e338a04f9f07398" providerId="LiveId" clId="{8B23B0CB-8BCD-4BEF-8F4A-AA87ED1FC885}" dt="2020-09-05T04:14:38.227" v="51" actId="478"/>
        <pc:sldMkLst>
          <pc:docMk/>
          <pc:sldMk cId="1818329345" sldId="422"/>
        </pc:sldMkLst>
        <pc:picChg chg="add mod ord">
          <ac:chgData name="Bethany Bolen" userId="8e338a04f9f07398" providerId="LiveId" clId="{8B23B0CB-8BCD-4BEF-8F4A-AA87ED1FC885}" dt="2020-09-05T04:14:37.453" v="50" actId="167"/>
          <ac:picMkLst>
            <pc:docMk/>
            <pc:sldMk cId="1818329345" sldId="422"/>
            <ac:picMk id="6" creationId="{901A51FD-6D55-4F9C-A699-CAE5D4785320}"/>
          </ac:picMkLst>
        </pc:picChg>
        <pc:picChg chg="del">
          <ac:chgData name="Bethany Bolen" userId="8e338a04f9f07398" providerId="LiveId" clId="{8B23B0CB-8BCD-4BEF-8F4A-AA87ED1FC885}" dt="2020-09-05T04:14:38.227" v="51" actId="478"/>
          <ac:picMkLst>
            <pc:docMk/>
            <pc:sldMk cId="1818329345" sldId="422"/>
            <ac:picMk id="12290" creationId="{00000000-0000-0000-0000-000000000000}"/>
          </ac:picMkLst>
        </pc:picChg>
      </pc:sldChg>
      <pc:sldChg chg="addSp delSp modSp mod">
        <pc:chgData name="Bethany Bolen" userId="8e338a04f9f07398" providerId="LiveId" clId="{8B23B0CB-8BCD-4BEF-8F4A-AA87ED1FC885}" dt="2020-09-05T04:17:11.242" v="63" actId="1076"/>
        <pc:sldMkLst>
          <pc:docMk/>
          <pc:sldMk cId="1978709868" sldId="428"/>
        </pc:sldMkLst>
        <pc:picChg chg="del">
          <ac:chgData name="Bethany Bolen" userId="8e338a04f9f07398" providerId="LiveId" clId="{8B23B0CB-8BCD-4BEF-8F4A-AA87ED1FC885}" dt="2020-09-05T04:14:53.149" v="61" actId="478"/>
          <ac:picMkLst>
            <pc:docMk/>
            <pc:sldMk cId="1978709868" sldId="428"/>
            <ac:picMk id="6" creationId="{00000000-0000-0000-0000-000000000000}"/>
          </ac:picMkLst>
        </pc:picChg>
        <pc:picChg chg="add mod ord">
          <ac:chgData name="Bethany Bolen" userId="8e338a04f9f07398" providerId="LiveId" clId="{8B23B0CB-8BCD-4BEF-8F4A-AA87ED1FC885}" dt="2020-09-05T04:17:11.242" v="63" actId="1076"/>
          <ac:picMkLst>
            <pc:docMk/>
            <pc:sldMk cId="1978709868" sldId="428"/>
            <ac:picMk id="7" creationId="{D295E49A-FEFE-46EF-8147-49FFAA8BD040}"/>
          </ac:picMkLst>
        </pc:picChg>
      </pc:sldChg>
      <pc:sldChg chg="addSp delSp modSp mod">
        <pc:chgData name="Bethany Bolen" userId="8e338a04f9f07398" providerId="LiveId" clId="{8B23B0CB-8BCD-4BEF-8F4A-AA87ED1FC885}" dt="2020-09-05T04:17:58.730" v="71" actId="478"/>
        <pc:sldMkLst>
          <pc:docMk/>
          <pc:sldMk cId="1473817232" sldId="448"/>
        </pc:sldMkLst>
        <pc:picChg chg="add mod ord">
          <ac:chgData name="Bethany Bolen" userId="8e338a04f9f07398" providerId="LiveId" clId="{8B23B0CB-8BCD-4BEF-8F4A-AA87ED1FC885}" dt="2020-09-05T04:17:57.822" v="70" actId="167"/>
          <ac:picMkLst>
            <pc:docMk/>
            <pc:sldMk cId="1473817232" sldId="448"/>
            <ac:picMk id="6" creationId="{7E51FC3B-1EFC-416D-96A4-2CF6C6E01E54}"/>
          </ac:picMkLst>
        </pc:picChg>
        <pc:picChg chg="del">
          <ac:chgData name="Bethany Bolen" userId="8e338a04f9f07398" providerId="LiveId" clId="{8B23B0CB-8BCD-4BEF-8F4A-AA87ED1FC885}" dt="2020-09-05T04:17:58.730" v="71" actId="478"/>
          <ac:picMkLst>
            <pc:docMk/>
            <pc:sldMk cId="1473817232" sldId="448"/>
            <ac:picMk id="15363"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9/6/2021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3" Type="http://schemas.openxmlformats.org/officeDocument/2006/relationships/hyperlink" Target="http://digitalcollections.nypl.org/items/510d47dc-472e-a3d9-e040-e00a18064a99" TargetMode="External"/><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3" Type="http://schemas.openxmlformats.org/officeDocument/2006/relationships/hyperlink" Target="http://digitalcollections.nypl.org/items/510d47e2-f69a-a3d9-e040-e00a18064a99" TargetMode="External"/><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digitalcollections.nypl.org/items/510d47e2-7255-a3d9-e040-e00a18064a99"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digitalcollections.nypl.org/items/510d47dc-4746-a3d9-e040-e00a18064a99"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Not long after his life, the descendants</a:t>
            </a:r>
            <a:r>
              <a:rPr lang="en-US" baseline="0" dirty="0"/>
              <a:t> of David were known as “the house of David.” </a:t>
            </a:r>
            <a:r>
              <a:rPr lang="en-US" dirty="0"/>
              <a:t>The Tel</a:t>
            </a:r>
            <a:r>
              <a:rPr lang="en-US" baseline="0" dirty="0"/>
              <a:t> Dan Stele mentions an Aramean king (most probably Hazael) who killed Ahaziah of </a:t>
            </a:r>
            <a:r>
              <a:rPr lang="en-US" i="1" baseline="0" dirty="0"/>
              <a:t>Beit David </a:t>
            </a:r>
            <a:r>
              <a:rPr lang="en-US" i="0" baseline="0" dirty="0"/>
              <a:t>(“the house of David,” i.e., Judah) and Joram of Israel. This account seems to be the Aramean version of Jehu’s coup in 2 Kings 9. </a:t>
            </a:r>
            <a:r>
              <a:rPr lang="en-US" dirty="0"/>
              <a:t>This basalt artifact was photographed in the Israel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mjb1904166302</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192235857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relief was photographed at the </a:t>
            </a:r>
            <a:r>
              <a:rPr lang="en-US" dirty="0"/>
              <a:t>British Museum. </a:t>
            </a:r>
            <a:r>
              <a:rPr lang="en-US" dirty="0">
                <a:effectLst/>
                <a:ea typeface="Calibri" panose="020F0502020204030204" pitchFamily="34" charset="0"/>
              </a:rPr>
              <a:t>This image comes from Carole </a:t>
            </a:r>
            <a:r>
              <a:rPr lang="en-US" dirty="0" err="1">
                <a:effectLst/>
                <a:ea typeface="Calibri" panose="020F0502020204030204" pitchFamily="34" charset="0"/>
              </a:rPr>
              <a:t>Raddato</a:t>
            </a:r>
            <a:r>
              <a:rPr lang="en-US" dirty="0">
                <a:effectLst/>
                <a:ea typeface="Calibri" panose="020F0502020204030204" pitchFamily="34" charset="0"/>
              </a:rPr>
              <a:t> and is licensed under CC BY-SA 2.0, via Wikimedia Commons: </a:t>
            </a:r>
            <a:r>
              <a:rPr lang="en-US" baseline="0" dirty="0"/>
              <a:t>https://commons.wikimedia.org/wiki/File:Exhibition_I_am_Ashurbanipal_king_of_the_world,_king_of_Assyria,_British_Museum_(32102431658).jpg.</a:t>
            </a:r>
          </a:p>
          <a:p>
            <a:endParaRPr lang="en-US" baseline="0" dirty="0"/>
          </a:p>
          <a:p>
            <a:r>
              <a:rPr lang="en-US" dirty="0">
                <a:effectLst/>
                <a:ea typeface="Calibri" panose="020F0502020204030204" pitchFamily="34" charset="0"/>
              </a:rPr>
              <a:t>wiki1118201832102431658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77955611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latin typeface="Calibri"/>
              </a:rPr>
              <a:t>In this relief, the Assyrian</a:t>
            </a:r>
            <a:r>
              <a:rPr lang="en-US" baseline="0" dirty="0">
                <a:solidFill>
                  <a:srgbClr val="000000"/>
                </a:solidFill>
                <a:latin typeface="Calibri"/>
              </a:rPr>
              <a:t> soldier grasps the hair of the corpse as he uses a knife or dagger to sever the head. A headless corpse is also visible to the upper left. </a:t>
            </a:r>
            <a:r>
              <a:rPr lang="en-US" dirty="0">
                <a:solidFill>
                  <a:srgbClr val="000000"/>
                </a:solidFill>
                <a:latin typeface="Calibri"/>
              </a:rPr>
              <a:t>This relief from the palace</a:t>
            </a:r>
            <a:r>
              <a:rPr lang="en-US" baseline="0" dirty="0">
                <a:solidFill>
                  <a:srgbClr val="000000"/>
                </a:solidFill>
                <a:latin typeface="Calibri"/>
              </a:rPr>
              <a:t> of Tiglath-pileser III </a:t>
            </a:r>
            <a:r>
              <a:rPr lang="en-US" dirty="0">
                <a:solidFill>
                  <a:srgbClr val="000000"/>
                </a:solidFill>
                <a:latin typeface="Calibri"/>
              </a:rPr>
              <a:t>was photographed at the Getty Villa in southern California. </a:t>
            </a:r>
            <a:r>
              <a:rPr lang="en-US" dirty="0"/>
              <a:t>This image comes from Mary </a:t>
            </a:r>
            <a:r>
              <a:rPr lang="en-US" dirty="0" err="1"/>
              <a:t>Harrsch</a:t>
            </a:r>
            <a:r>
              <a:rPr lang="en-US" dirty="0"/>
              <a:t> and is licensed under CC BY-SA 4.0, via Wikimedia Commons: https://commons.wikimedia.org/wiki/File:Assyrian_relief_of_attack_on_an_enemy_town_during_the_reign_of_Tiglath-Pileser_III_720-740_BCE_from_his_palace_at_Kalhu_(Nimrud).jpg.</a:t>
            </a:r>
          </a:p>
          <a:p>
            <a:pPr algn="l" defTabSz="914400" rtl="0" eaLnBrk="1" fontAlgn="auto" latinLnBrk="0" hangingPunct="1">
              <a:spcBef>
                <a:spcPts val="0"/>
              </a:spcBef>
              <a:spcAft>
                <a:spcPts val="0"/>
              </a:spcAft>
              <a:buClrTx/>
              <a:buSzTx/>
              <a:buFontTx/>
              <a:buNone/>
              <a:tabLst/>
              <a:defRPr/>
            </a:pPr>
            <a:endParaRPr lang="en-US" dirty="0">
              <a:solidFill>
                <a:srgbClr val="000000"/>
              </a:solidFill>
              <a:latin typeface="Calibri"/>
            </a:endParaRPr>
          </a:p>
          <a:p>
            <a:pPr algn="l" defTabSz="914400" rtl="0" eaLnBrk="1" fontAlgn="auto" latinLnBrk="0" hangingPunct="1">
              <a:spcBef>
                <a:spcPts val="0"/>
              </a:spcBef>
              <a:spcAft>
                <a:spcPts val="0"/>
              </a:spcAft>
              <a:buClrTx/>
              <a:buSzTx/>
              <a:buFontTx/>
              <a:buNone/>
              <a:tabLst/>
              <a:defRPr/>
            </a:pPr>
            <a:r>
              <a:rPr lang="en-US" dirty="0"/>
              <a:t>wiki0104202023444608</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163554281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latin typeface="Calibri"/>
              </a:rPr>
              <a:t>This relief comes from the palace</a:t>
            </a:r>
            <a:r>
              <a:rPr lang="en-US" baseline="0" dirty="0">
                <a:solidFill>
                  <a:srgbClr val="000000"/>
                </a:solidFill>
                <a:latin typeface="Calibri"/>
              </a:rPr>
              <a:t> of Tiglath-pileser III at Nimrud. It </a:t>
            </a:r>
            <a:r>
              <a:rPr lang="en-US" dirty="0">
                <a:solidFill>
                  <a:srgbClr val="000000"/>
                </a:solidFill>
                <a:latin typeface="Calibri"/>
              </a:rPr>
              <a:t>was photographed at the Getty Villa in southern California.</a:t>
            </a:r>
            <a:endParaRPr lang="en-US" dirty="0"/>
          </a:p>
          <a:p>
            <a:pPr algn="l" defTabSz="914400" rtl="0" eaLnBrk="1" fontAlgn="auto" latinLnBrk="0" hangingPunct="1">
              <a:spcBef>
                <a:spcPts val="0"/>
              </a:spcBef>
              <a:spcAft>
                <a:spcPts val="0"/>
              </a:spcAft>
              <a:buClrTx/>
              <a:buSzTx/>
              <a:buFontTx/>
              <a:buNone/>
              <a:tabLst/>
              <a:defRPr/>
            </a:pPr>
            <a:endParaRPr lang="en-US" dirty="0">
              <a:solidFill>
                <a:srgbClr val="000000"/>
              </a:solidFill>
              <a:latin typeface="Calibri"/>
            </a:endParaRPr>
          </a:p>
          <a:p>
            <a:pPr algn="l" defTabSz="914400" rtl="0" eaLnBrk="1" fontAlgn="auto" latinLnBrk="0" hangingPunct="1">
              <a:spcBef>
                <a:spcPts val="0"/>
              </a:spcBef>
              <a:spcAft>
                <a:spcPts val="0"/>
              </a:spcAft>
              <a:buClrTx/>
              <a:buSzTx/>
              <a:buFontTx/>
              <a:buNone/>
              <a:tabLst/>
              <a:defRPr/>
            </a:pPr>
            <a:r>
              <a:rPr lang="en-US" dirty="0"/>
              <a:t>tb100919334</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163554281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 Colony photo was taken between 1934 and 1939.</a:t>
            </a:r>
          </a:p>
          <a:p>
            <a:endParaRPr lang="en-US" dirty="0"/>
          </a:p>
          <a:p>
            <a:r>
              <a:rPr lang="en-US" dirty="0"/>
              <a:t>mat19320</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41761617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photograph was taken by David Bivin in 1964.</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db6401061504</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10370306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Jerusalem in the time of David was located on the southern end of the Eastern Hill, in what is known today as the “City of David.” The city was bounded by the Kidron Valley on the east (left) and the Central Valley to the west (right). See the next slide for labels.</a:t>
            </a:r>
          </a:p>
          <a:p>
            <a:endParaRPr lang="en-US" dirty="0"/>
          </a:p>
          <a:p>
            <a:r>
              <a:rPr lang="en-US" dirty="0"/>
              <a:t>ws042515221</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210616227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Jerusalem in the time of David was located on the southern end of the Eastern Hill, in what is known today as the “City of David.” The city was bounded by the Kidron Valley on the east (left) and the Central Valley to the west (right). </a:t>
            </a:r>
          </a:p>
          <a:p>
            <a:endParaRPr lang="en-US" dirty="0"/>
          </a:p>
          <a:p>
            <a:r>
              <a:rPr lang="en-US" dirty="0"/>
              <a:t>ws042515221</a:t>
            </a:r>
          </a:p>
        </p:txBody>
      </p:sp>
      <p:sp>
        <p:nvSpPr>
          <p:cNvPr id="4" name="Slide Number Placeholder 3"/>
          <p:cNvSpPr>
            <a:spLocks noGrp="1"/>
          </p:cNvSpPr>
          <p:nvPr>
            <p:ph type="sldNum" sz="quarter" idx="10"/>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331282482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the top military</a:t>
            </a:r>
            <a:r>
              <a:rPr lang="en-US" baseline="0" dirty="0"/>
              <a:t> commander, Joab would have overseen all of the different sub-units of the army, including archers, spearmen, and slingers (cf. </a:t>
            </a:r>
            <a:r>
              <a:rPr lang="en-US" baseline="0" dirty="0" err="1"/>
              <a:t>Judg</a:t>
            </a:r>
            <a:r>
              <a:rPr lang="en-US" baseline="0" dirty="0"/>
              <a:t> 20:16). This relief was photographed at the British Museum. </a:t>
            </a:r>
            <a:r>
              <a:rPr lang="en-US" dirty="0"/>
              <a:t>This image come from Mike Peel and is licensed under CC BY-SA 4.0, via Wikimedia Commons: https://commons.wikimedia.org/wiki/File:Lachish_Relief,_British_Museum_12.jpg.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wiki111220102982439</a:t>
            </a:r>
          </a:p>
        </p:txBody>
      </p:sp>
      <p:sp>
        <p:nvSpPr>
          <p:cNvPr id="4" name="Slide Number Placeholder 3"/>
          <p:cNvSpPr>
            <a:spLocks noGrp="1"/>
          </p:cNvSpPr>
          <p:nvPr>
            <p:ph type="sldNum" sz="quarter" idx="10"/>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102403982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Joab would have also been in command of equine</a:t>
            </a:r>
            <a:r>
              <a:rPr lang="en-US" baseline="0" dirty="0"/>
              <a:t> units, including mounted cavalry and chariots. This relief was photographed at the British Museum. </a:t>
            </a:r>
            <a:r>
              <a:rPr lang="en-US" dirty="0">
                <a:effectLst/>
                <a:ea typeface="Calibri" panose="020F0502020204030204" pitchFamily="34" charset="0"/>
              </a:rPr>
              <a:t>This image comes from Carole </a:t>
            </a:r>
            <a:r>
              <a:rPr lang="en-US" dirty="0" err="1">
                <a:effectLst/>
                <a:ea typeface="Calibri" panose="020F0502020204030204" pitchFamily="34" charset="0"/>
              </a:rPr>
              <a:t>Raddato</a:t>
            </a:r>
            <a:r>
              <a:rPr lang="en-US" dirty="0">
                <a:effectLst/>
                <a:ea typeface="Calibri" panose="020F0502020204030204" pitchFamily="34" charset="0"/>
              </a:rPr>
              <a:t> and is licensed under CC BY-SA 2.0, via Wikimedia Commons: </a:t>
            </a:r>
            <a:r>
              <a:rPr lang="en-US" dirty="0"/>
              <a:t>https://commons.wikimedia.org/wiki/File:Exhibition_I_am_Ashurbanipal_king_of_the_world,_king_of_Assyria,_British_Museum_(31033563287).jpg.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ea typeface="Calibri" panose="020F0502020204030204" pitchFamily="34" charset="0"/>
              </a:rPr>
              <a:t>wiki3103356328711182018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102403982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a:t>
            </a:r>
            <a:r>
              <a:rPr lang="en-US" b="0" baseline="0" dirty="0"/>
              <a:t> Cherethites and </a:t>
            </a:r>
            <a:r>
              <a:rPr lang="en-US" b="0" baseline="0" dirty="0" err="1"/>
              <a:t>Pelethites</a:t>
            </a:r>
            <a:r>
              <a:rPr lang="en-US" b="0" baseline="0" dirty="0"/>
              <a:t> are believed to have been associated with the Philistines, but their exact relationship is unclear. For more information, see slide above for verse 7. This photograph was taken at the mortuary temple of Ramses III in Karnak (modern Luxor).</a:t>
            </a:r>
          </a:p>
          <a:p>
            <a:endParaRPr lang="en-US" b="0" baseline="0" dirty="0"/>
          </a:p>
          <a:p>
            <a:r>
              <a:rPr lang="en-US" dirty="0"/>
              <a:t>tb011105848</a:t>
            </a:r>
            <a:endParaRPr lang="en-US" b="0"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12844610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phrase “House of David” (Heb. </a:t>
            </a:r>
            <a:r>
              <a:rPr lang="he-IL" dirty="0"/>
              <a:t>בית דוד</a:t>
            </a:r>
            <a:r>
              <a:rPr lang="en-US" baseline="0" dirty="0"/>
              <a:t>) can be seen in white in this close-up of the Tel Dan Stele. </a:t>
            </a:r>
            <a:r>
              <a:rPr lang="en-US" dirty="0"/>
              <a:t>This inscription was photographed in the Israel Museum.</a:t>
            </a:r>
          </a:p>
          <a:p>
            <a:endParaRPr lang="en-US" dirty="0"/>
          </a:p>
          <a:p>
            <a:r>
              <a:rPr lang="en-US" dirty="0"/>
              <a:t>mjb1904166298</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277407759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latin typeface="+mn-lt"/>
              </a:rPr>
              <a:t>This relief was photographed at the British Museum.</a:t>
            </a:r>
          </a:p>
          <a:p>
            <a:endParaRPr lang="en-US" dirty="0">
              <a:solidFill>
                <a:srgbClr val="000000"/>
              </a:solidFill>
              <a:latin typeface="Calibri"/>
            </a:endParaRPr>
          </a:p>
          <a:p>
            <a:r>
              <a:rPr lang="en-US" dirty="0"/>
              <a:t>adr1805195377</a:t>
            </a:r>
            <a:endParaRPr lang="en-US" dirty="0">
              <a:solidFill>
                <a:srgbClr val="000000"/>
              </a:solidFill>
              <a:latin typeface="Calibri"/>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164137037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effectLst/>
                <a:latin typeface="+mn-lt"/>
                <a:ea typeface="+mn-ea"/>
                <a:cs typeface="+mn-cs"/>
              </a:rPr>
              <a:t>This illustration comes from Sir Austen Henry Layard, </a:t>
            </a:r>
            <a:r>
              <a:rPr lang="en-US" sz="1200" i="1" kern="1200" dirty="0">
                <a:effectLst/>
                <a:latin typeface="+mn-lt"/>
                <a:ea typeface="+mn-ea"/>
                <a:cs typeface="+mn-cs"/>
              </a:rPr>
              <a:t>Second Series of the Monuments of Nineveh</a:t>
            </a:r>
            <a:r>
              <a:rPr lang="en-US" sz="1200" kern="1200" dirty="0">
                <a:effectLst/>
                <a:latin typeface="+mn-lt"/>
                <a:ea typeface="+mn-ea"/>
                <a:cs typeface="+mn-cs"/>
              </a:rPr>
              <a:t>, published in 1853.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xmlns="" val="tx"/>
                    </a:ext>
                  </a:extLst>
                </a:hlinkClick>
              </a:rPr>
              <a:t>http://digitalcollections.nypl.org/items/510d47dc-472e-a3d9-e040-e00a18064a99</a:t>
            </a:r>
            <a:endParaRPr lang="en-US" dirty="0"/>
          </a:p>
          <a:p>
            <a:endParaRPr lang="en-US" dirty="0"/>
          </a:p>
          <a:p>
            <a:r>
              <a:rPr lang="en-US" dirty="0"/>
              <a:t>nypl</a:t>
            </a:r>
            <a:r>
              <a:rPr lang="en-US" sz="1200" b="0" i="0" kern="1200" dirty="0">
                <a:effectLst/>
                <a:latin typeface="+mn-lt"/>
                <a:ea typeface="+mn-ea"/>
                <a:cs typeface="+mn-cs"/>
              </a:rPr>
              <a:t>494732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2935477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relief comes from the north</a:t>
            </a:r>
            <a:r>
              <a:rPr lang="en-US" sz="1200" kern="1200" baseline="0" dirty="0">
                <a:solidFill>
                  <a:schemeClr val="tx1"/>
                </a:solidFill>
                <a:effectLst/>
                <a:latin typeface="+mn-lt"/>
                <a:ea typeface="+mn-ea"/>
                <a:cs typeface="+mn-cs"/>
              </a:rPr>
              <a:t> façade of the main courtyard of the palace of Sargon II at Khorsabad </a:t>
            </a:r>
            <a:r>
              <a:rPr lang="en-US" dirty="0"/>
              <a:t>(ancient </a:t>
            </a:r>
            <a:r>
              <a:rPr lang="en-US" dirty="0" err="1"/>
              <a:t>Dur</a:t>
            </a:r>
            <a:r>
              <a:rPr lang="en-US" dirty="0"/>
              <a:t> </a:t>
            </a:r>
            <a:r>
              <a:rPr lang="en-US" dirty="0" err="1"/>
              <a:t>Sharrukin</a:t>
            </a:r>
            <a:r>
              <a:rPr lang="en-US" dirty="0"/>
              <a:t>)</a:t>
            </a:r>
            <a:r>
              <a:rPr lang="en-US" sz="1200" kern="1200" baseline="0" dirty="0">
                <a:solidFill>
                  <a:schemeClr val="tx1"/>
                </a:solidFill>
                <a:effectLst/>
                <a:latin typeface="+mn-lt"/>
                <a:ea typeface="+mn-ea"/>
                <a:cs typeface="+mn-cs"/>
              </a:rPr>
              <a:t>. It</a:t>
            </a:r>
            <a:r>
              <a:rPr lang="en-US" sz="1200" kern="1200" dirty="0">
                <a:solidFill>
                  <a:schemeClr val="tx1"/>
                </a:solidFill>
                <a:effectLst/>
                <a:latin typeface="+mn-lt"/>
                <a:ea typeface="+mn-ea"/>
                <a:cs typeface="+mn-cs"/>
              </a:rPr>
              <a:t> was photographed at the Louvre</a:t>
            </a:r>
            <a:r>
              <a:rPr lang="en-US" sz="1200" kern="1200" baseline="0" dirty="0">
                <a:solidFill>
                  <a:schemeClr val="tx1"/>
                </a:solidFill>
                <a:effectLst/>
                <a:latin typeface="+mn-lt"/>
                <a:ea typeface="+mn-ea"/>
                <a:cs typeface="+mn-cs"/>
              </a:rPr>
              <a:t> Museum.</a:t>
            </a:r>
            <a:endParaRPr lang="en-US" dirty="0"/>
          </a:p>
          <a:p>
            <a:endParaRPr lang="en-US" dirty="0"/>
          </a:p>
          <a:p>
            <a:r>
              <a:rPr lang="en-US" dirty="0"/>
              <a:t>tb0927194425</a:t>
            </a:r>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2935477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British Museum.</a:t>
            </a:r>
          </a:p>
          <a:p>
            <a:endParaRPr lang="en-US" dirty="0"/>
          </a:p>
          <a:p>
            <a:r>
              <a:rPr lang="en-US" dirty="0"/>
              <a:t>adr090506980</a:t>
            </a:r>
          </a:p>
        </p:txBody>
      </p:sp>
      <p:sp>
        <p:nvSpPr>
          <p:cNvPr id="4" name="Slide Number Placeholder 3"/>
          <p:cNvSpPr>
            <a:spLocks noGrp="1"/>
          </p:cNvSpPr>
          <p:nvPr>
            <p:ph type="sldNum" sz="quarter" idx="10"/>
          </p:nvPr>
        </p:nvSpPr>
        <p:spPr/>
        <p:txBody>
          <a:bodyPr/>
          <a:lstStyle/>
          <a:p>
            <a:fld id="{4E4946A3-FD68-4E77-9DEF-1E7536A4AD96}" type="slidenum">
              <a:rPr lang="en-US" smtClean="0"/>
              <a:t>113</a:t>
            </a:fld>
            <a:endParaRPr lang="en-US"/>
          </a:p>
        </p:txBody>
      </p:sp>
    </p:spTree>
    <p:extLst>
      <p:ext uri="{BB962C8B-B14F-4D97-AF65-F5344CB8AC3E}">
        <p14:creationId xmlns:p14="http://schemas.microsoft.com/office/powerpoint/2010/main" val="110296006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granite statue was photographed at the Louvre Museum.</a:t>
            </a:r>
          </a:p>
          <a:p>
            <a:endParaRPr lang="en-US" dirty="0"/>
          </a:p>
          <a:p>
            <a:r>
              <a:rPr lang="en-US" dirty="0"/>
              <a:t>tb0928196840</a:t>
            </a:r>
          </a:p>
        </p:txBody>
      </p:sp>
      <p:sp>
        <p:nvSpPr>
          <p:cNvPr id="4" name="Slide Number Placeholder 3"/>
          <p:cNvSpPr>
            <a:spLocks noGrp="1"/>
          </p:cNvSpPr>
          <p:nvPr>
            <p:ph type="sldNum" sz="quarter" idx="10"/>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110296006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bwb041800102</a:t>
            </a:r>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205774551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There</a:t>
            </a:r>
            <a:r>
              <a:rPr lang="en-US" b="0" baseline="0" dirty="0"/>
              <a:t> are three different people known as Ira in 2 Samuel—Ira the </a:t>
            </a:r>
            <a:r>
              <a:rPr lang="en-US" b="0" baseline="0" dirty="0" err="1"/>
              <a:t>Jairite</a:t>
            </a:r>
            <a:r>
              <a:rPr lang="en-US" b="0" baseline="0" dirty="0"/>
              <a:t> (2 Sam 20:26), Ira the son of </a:t>
            </a:r>
            <a:r>
              <a:rPr lang="en-US" b="0" baseline="0" dirty="0" err="1"/>
              <a:t>Ikkesh</a:t>
            </a:r>
            <a:r>
              <a:rPr lang="en-US" b="0" baseline="0" dirty="0"/>
              <a:t> of Tekoa (2 Sam 23:36; 1 Chr 11:28); and Ira the </a:t>
            </a:r>
            <a:r>
              <a:rPr lang="en-US" b="0" baseline="0" dirty="0" err="1"/>
              <a:t>Ithrite</a:t>
            </a:r>
            <a:r>
              <a:rPr lang="en-US" b="0" baseline="0" dirty="0"/>
              <a:t> (2 Sam 23:38; 1 Chr 11:40; 27:9). Of the three, Ira of Tekoa is clearly a distinct person. However, some versions associate the first Ira with the Levitical city of </a:t>
            </a:r>
            <a:r>
              <a:rPr lang="en-US" b="0" baseline="0" dirty="0" err="1"/>
              <a:t>Jattir</a:t>
            </a:r>
            <a:r>
              <a:rPr lang="en-US" b="0" baseline="0" dirty="0"/>
              <a:t> (Josh 21:14) or simply the “</a:t>
            </a:r>
            <a:r>
              <a:rPr lang="en-US" b="0" baseline="0" dirty="0" err="1"/>
              <a:t>Ithrite</a:t>
            </a:r>
            <a:r>
              <a:rPr lang="en-US" b="0" baseline="0" dirty="0"/>
              <a:t>” (Duke 1992: 346). If the latter version is correct, then it would indicate that the first and third </a:t>
            </a:r>
            <a:r>
              <a:rPr lang="en-US" b="0" baseline="0" dirty="0" err="1"/>
              <a:t>Iras</a:t>
            </a:r>
            <a:r>
              <a:rPr lang="en-US" b="0" baseline="0" dirty="0"/>
              <a:t> are the same person. If ”</a:t>
            </a:r>
            <a:r>
              <a:rPr lang="en-US" b="0" baseline="0" dirty="0" err="1"/>
              <a:t>Jairite</a:t>
            </a:r>
            <a:r>
              <a:rPr lang="en-US" b="0" baseline="0" dirty="0"/>
              <a:t>” is the correct reading, then it could be a reference to </a:t>
            </a:r>
            <a:r>
              <a:rPr lang="en-US" b="0" baseline="0" dirty="0" err="1"/>
              <a:t>Havvoth-jair</a:t>
            </a:r>
            <a:r>
              <a:rPr lang="en-US" b="0" baseline="0" dirty="0"/>
              <a:t> in the </a:t>
            </a:r>
            <a:r>
              <a:rPr lang="en-US" b="0" baseline="0" dirty="0" err="1"/>
              <a:t>Transjordanian</a:t>
            </a:r>
            <a:r>
              <a:rPr lang="en-US" b="0" baseline="0" dirty="0"/>
              <a:t> allotment of Manasseh (</a:t>
            </a:r>
            <a:r>
              <a:rPr lang="pt-BR" sz="1200" b="0" i="0" u="none" strike="noStrike" kern="1200" baseline="0" dirty="0">
                <a:solidFill>
                  <a:schemeClr val="tx1"/>
                </a:solidFill>
                <a:latin typeface="+mn-lt"/>
                <a:ea typeface="+mn-ea"/>
                <a:cs typeface="+mn-cs"/>
              </a:rPr>
              <a:t>Num 32:41; Deut 3:14). </a:t>
            </a:r>
            <a:r>
              <a:rPr lang="en-US" b="0" baseline="0" dirty="0"/>
              <a:t>Further complicating matters is the fact that David’s sons are referred to as “priests” in a similar official list (2 Sam 8:18); however, they are called “chief officials” in the parallel list in Chronicles (1 Chr 18:17). </a:t>
            </a:r>
          </a:p>
          <a:p>
            <a:endParaRPr lang="en-US" b="0" baseline="0" dirty="0"/>
          </a:p>
          <a:p>
            <a:r>
              <a:rPr lang="en-US" b="1" baseline="0" dirty="0"/>
              <a:t>Reference:</a:t>
            </a:r>
          </a:p>
          <a:p>
            <a:r>
              <a:rPr lang="en-US" dirty="0">
                <a:effectLst/>
              </a:rPr>
              <a:t>Duke, R. K.</a:t>
            </a:r>
          </a:p>
          <a:p>
            <a:pPr marL="685800" indent="-514350">
              <a:tabLst>
                <a:tab pos="685800" algn="l"/>
              </a:tabLst>
            </a:pPr>
            <a:r>
              <a:rPr lang="en-US" dirty="0">
                <a:effectLst/>
              </a:rPr>
              <a:t>1992	Ira. </a:t>
            </a:r>
            <a:r>
              <a:rPr lang="en-US" i="1" dirty="0">
                <a:effectLst/>
              </a:rPr>
              <a:t>Anchor Bible Dictionary </a:t>
            </a:r>
            <a:r>
              <a:rPr lang="en-US" dirty="0">
                <a:effectLst/>
              </a:rPr>
              <a:t>vol. 3, ed. D. N. Freedman. New York: Doubleday.</a:t>
            </a:r>
            <a:endParaRPr lang="en-US" b="1" baseline="0" dirty="0"/>
          </a:p>
          <a:p>
            <a:endParaRPr lang="en-US" dirty="0"/>
          </a:p>
          <a:p>
            <a:r>
              <a:rPr lang="en-US" dirty="0"/>
              <a:t>tb022804700</a:t>
            </a:r>
          </a:p>
        </p:txBody>
      </p:sp>
      <p:sp>
        <p:nvSpPr>
          <p:cNvPr id="4" name="Slide Number Placeholder 3"/>
          <p:cNvSpPr>
            <a:spLocks noGrp="1"/>
          </p:cNvSpPr>
          <p:nvPr>
            <p:ph type="sldNum" sz="quarter" idx="10"/>
          </p:nvPr>
        </p:nvSpPr>
        <p:spPr/>
        <p:txBody>
          <a:bodyPr/>
          <a:lstStyle/>
          <a:p>
            <a:fld id="{4E4946A3-FD68-4E77-9DEF-1E7536A4AD96}" type="slidenum">
              <a:rPr lang="en-US" smtClean="0"/>
              <a:t>116</a:t>
            </a:fld>
            <a:endParaRPr lang="en-US"/>
          </a:p>
        </p:txBody>
      </p:sp>
    </p:spTree>
    <p:extLst>
      <p:ext uri="{BB962C8B-B14F-4D97-AF65-F5344CB8AC3E}">
        <p14:creationId xmlns:p14="http://schemas.microsoft.com/office/powerpoint/2010/main" val="73346216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mn-lt"/>
                <a:ea typeface="+mn-ea"/>
                <a:cs typeface="+mn-cs"/>
              </a:rPr>
              <a:t>This illustration comes from Félix Thomas and Adolphe </a:t>
            </a:r>
            <a:r>
              <a:rPr lang="en-US" sz="1200" kern="1200" dirty="0" err="1">
                <a:effectLst/>
                <a:latin typeface="+mn-lt"/>
                <a:ea typeface="+mn-ea"/>
                <a:cs typeface="+mn-cs"/>
              </a:rPr>
              <a:t>Chappuis</a:t>
            </a:r>
            <a:r>
              <a:rPr lang="en-US" sz="1200" kern="1200" dirty="0">
                <a:effectLst/>
                <a:latin typeface="+mn-lt"/>
                <a:ea typeface="+mn-ea"/>
                <a:cs typeface="+mn-cs"/>
              </a:rPr>
              <a:t>, </a:t>
            </a:r>
            <a:r>
              <a:rPr lang="en-US" sz="1200" i="1" kern="1200" dirty="0" err="1">
                <a:effectLst/>
                <a:latin typeface="+mn-lt"/>
                <a:ea typeface="+mn-ea"/>
                <a:cs typeface="+mn-cs"/>
              </a:rPr>
              <a:t>Nineve</a:t>
            </a:r>
            <a:r>
              <a:rPr lang="en-US" sz="1200" i="1" kern="1200" dirty="0">
                <a:effectLst/>
                <a:latin typeface="+mn-lt"/>
                <a:ea typeface="+mn-ea"/>
                <a:cs typeface="+mn-cs"/>
              </a:rPr>
              <a:t> et </a:t>
            </a:r>
            <a:r>
              <a:rPr lang="en-US" sz="1200" i="1" kern="1200" dirty="0" err="1">
                <a:effectLst/>
                <a:latin typeface="+mn-lt"/>
                <a:ea typeface="+mn-ea"/>
                <a:cs typeface="+mn-cs"/>
              </a:rPr>
              <a:t>l’Assyrie</a:t>
            </a:r>
            <a:r>
              <a:rPr lang="en-US" sz="1200" kern="1200" dirty="0">
                <a:effectLst/>
                <a:latin typeface="+mn-lt"/>
                <a:ea typeface="+mn-ea"/>
                <a:cs typeface="+mn-cs"/>
              </a:rPr>
              <a:t>, published in 1867–70.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xmlns="" val="tx"/>
                    </a:ext>
                  </a:extLst>
                </a:hlinkClick>
              </a:rPr>
              <a:t>http://digitalcollections.nypl.org/items/510d47e2-f69a-a3d9-e040-e00a18064a99</a:t>
            </a:r>
            <a:endParaRPr lang="en-US" dirty="0"/>
          </a:p>
          <a:p>
            <a:endParaRPr lang="en-US" b="0" dirty="0"/>
          </a:p>
          <a:p>
            <a:r>
              <a:rPr lang="en-US" b="0" dirty="0"/>
              <a:t>nypl</a:t>
            </a:r>
            <a:r>
              <a:rPr lang="en-US" sz="1200" b="0" i="0" kern="1200" dirty="0">
                <a:effectLst/>
                <a:latin typeface="+mn-lt"/>
                <a:ea typeface="+mn-ea"/>
                <a:cs typeface="+mn-cs"/>
              </a:rPr>
              <a:t>1534421</a:t>
            </a:r>
            <a:endParaRPr lang="en-US" b="0" dirty="0"/>
          </a:p>
        </p:txBody>
      </p:sp>
      <p:sp>
        <p:nvSpPr>
          <p:cNvPr id="4" name="Slide Number Placeholder 3"/>
          <p:cNvSpPr>
            <a:spLocks noGrp="1"/>
          </p:cNvSpPr>
          <p:nvPr>
            <p:ph type="sldNum" sz="quarter" idx="10"/>
          </p:nvPr>
        </p:nvSpPr>
        <p:spPr/>
        <p:txBody>
          <a:bodyPr/>
          <a:lstStyle/>
          <a:p>
            <a:fld id="{4E4946A3-FD68-4E77-9DEF-1E7536A4AD96}" type="slidenum">
              <a:rPr lang="en-US" smtClean="0"/>
              <a:t>117</a:t>
            </a:fld>
            <a:endParaRPr lang="en-US"/>
          </a:p>
        </p:txBody>
      </p:sp>
    </p:spTree>
    <p:extLst>
      <p:ext uri="{BB962C8B-B14F-4D97-AF65-F5344CB8AC3E}">
        <p14:creationId xmlns:p14="http://schemas.microsoft.com/office/powerpoint/2010/main" val="1843905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Mesha Stele, which records events from the mid-late 9th century BC (but from the Moabite perspective), also uses the phrase “</a:t>
            </a:r>
            <a:r>
              <a:rPr lang="en-US" i="0" baseline="0" dirty="0"/>
              <a:t>House of David” as a dynastic title of the Kingdom of Judah. </a:t>
            </a:r>
            <a:r>
              <a:rPr lang="en-US" b="0" dirty="0"/>
              <a:t>This artifact was photographed in the Louvre Museum.</a:t>
            </a:r>
          </a:p>
          <a:p>
            <a:endParaRPr lang="en-US" b="1" dirty="0"/>
          </a:p>
          <a:p>
            <a:r>
              <a:rPr lang="en-US" dirty="0"/>
              <a:t>tb0927194247</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discovery of the Tel Dan Stele in 1994 led to the re-evaluation of the Mesha Stele, pictured</a:t>
            </a:r>
            <a:r>
              <a:rPr lang="en-US" baseline="0" dirty="0"/>
              <a:t> here. </a:t>
            </a:r>
            <a:r>
              <a:rPr lang="en-US" dirty="0"/>
              <a:t>Lemaire reconstructed BT[D]WD in line 31 as “House of David” (Lemaire 1994),</a:t>
            </a:r>
            <a:r>
              <a:rPr lang="en-US" baseline="0" dirty="0"/>
              <a:t> although the line has been damaged and the reconstruction is contested. A second possible reference to David appears in line 12, which may be interpreted as “the altar hearth of David” (Rainey 2001: 300–304). Both occurrences are highlighted on this photo. Both sections are located on portions of the stone that were preserved only in a squeeze taken of the stone prior to its partial destruction in 1869. The inscription at the end of line 31 was not reconstructed, and thus appears as a blank on this display.</a:t>
            </a:r>
            <a:r>
              <a:rPr lang="en-US" noProof="0" dirty="0"/>
              <a:t> </a:t>
            </a:r>
            <a:r>
              <a:rPr lang="en-US" i="0" baseline="0" dirty="0"/>
              <a:t>This inscription was photographed in the </a:t>
            </a:r>
            <a:r>
              <a:rPr lang="en-US" b="0" dirty="0"/>
              <a:t>Louvre Museum.</a:t>
            </a:r>
          </a:p>
          <a:p>
            <a:endParaRPr lang="en-US" b="1" dirty="0"/>
          </a:p>
          <a:p>
            <a:r>
              <a:rPr lang="en-US" b="1" dirty="0"/>
              <a:t>References:</a:t>
            </a:r>
          </a:p>
          <a:p>
            <a:r>
              <a:rPr lang="en-US" b="0" dirty="0"/>
              <a:t>Lemaire, André.</a:t>
            </a:r>
          </a:p>
          <a:p>
            <a:pPr marL="685800" indent="-457200">
              <a:tabLst>
                <a:tab pos="685800" algn="l"/>
              </a:tabLst>
            </a:pPr>
            <a:r>
              <a:rPr lang="en-US" b="0" dirty="0"/>
              <a:t>1994	‘House of David’ Restored in Moabite Inscription. </a:t>
            </a:r>
            <a:r>
              <a:rPr lang="en-US" b="0" i="1" dirty="0"/>
              <a:t>Biblical Archaeology Review </a:t>
            </a:r>
            <a:r>
              <a:rPr lang="en-US" b="0" dirty="0"/>
              <a:t>20/3: 30–37.</a:t>
            </a:r>
          </a:p>
          <a:p>
            <a:r>
              <a:rPr lang="en-US" b="0" dirty="0"/>
              <a:t>Rainey, Anson F.</a:t>
            </a:r>
          </a:p>
          <a:p>
            <a:pPr marL="685800" indent="-457200">
              <a:tabLst>
                <a:tab pos="685800" algn="l"/>
              </a:tabLst>
            </a:pPr>
            <a:r>
              <a:rPr lang="en-US" b="0" dirty="0"/>
              <a:t>2001	</a:t>
            </a:r>
            <a:r>
              <a:rPr lang="en-US" b="0" dirty="0" err="1"/>
              <a:t>Mesha</a:t>
            </a:r>
            <a:r>
              <a:rPr lang="en-US" b="0" dirty="0"/>
              <a:t> and Syntax</a:t>
            </a:r>
            <a:r>
              <a:rPr lang="en-US" dirty="0"/>
              <a:t>. Pp. 293–307</a:t>
            </a:r>
            <a:r>
              <a:rPr lang="en-US" b="0" dirty="0"/>
              <a:t> in </a:t>
            </a:r>
            <a:r>
              <a:rPr lang="en-US" b="0" i="1" dirty="0"/>
              <a:t>The Land That I Will Show You,</a:t>
            </a:r>
            <a:r>
              <a:rPr lang="en-US" b="0" dirty="0"/>
              <a:t> eds. J. Andrew Dearman and M. Patrick Graham. Sheffield Academic Press Supplement Series 343. Sheffield, England: Sheffield Academic Press. </a:t>
            </a:r>
          </a:p>
          <a:p>
            <a:endParaRPr lang="en-US" b="1" dirty="0"/>
          </a:p>
          <a:p>
            <a:r>
              <a:rPr lang="en-US" dirty="0"/>
              <a:t>tb060408127</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10433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photograph was taken by David Bivin in 1964.</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db6401061505</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24119591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dirty="0" err="1"/>
              <a:t>Shivtei</a:t>
            </a:r>
            <a:r>
              <a:rPr lang="en-US" dirty="0"/>
              <a:t> Israel Street” is located in the </a:t>
            </a:r>
            <a:r>
              <a:rPr lang="en-US" dirty="0" err="1"/>
              <a:t>Musrara</a:t>
            </a:r>
            <a:r>
              <a:rPr lang="en-US" dirty="0"/>
              <a:t> neighborhood of Jerusalem.</a:t>
            </a:r>
          </a:p>
          <a:p>
            <a:endParaRPr lang="en-US" dirty="0"/>
          </a:p>
          <a:p>
            <a:r>
              <a:rPr lang="en-US" dirty="0"/>
              <a:t>lbd012119679</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29164183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relief shows a number of men paying homage to the Assyrian king Shalmaneser III, some standing, some kneeling, and one bowing with his face to the ground. Such behavior expresses submission and loyalty. This artifact was photographed at the British Museum.</a:t>
            </a:r>
          </a:p>
          <a:p>
            <a:endParaRPr lang="en-US" dirty="0"/>
          </a:p>
          <a:p>
            <a:r>
              <a:rPr lang="en-US" dirty="0"/>
              <a:t>adr1805194234</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expression “from the</a:t>
            </a:r>
            <a:r>
              <a:rPr lang="en-US" baseline="0" dirty="0"/>
              <a:t> Jordan even to Jerusalem” </a:t>
            </a:r>
            <a:r>
              <a:rPr lang="en-US" dirty="0"/>
              <a:t>seems to have</a:t>
            </a:r>
            <a:r>
              <a:rPr lang="en-US" baseline="0" dirty="0"/>
              <a:t> the tribal boundary between Benjamin and Judah in view (cf. Josh 15:1-12; 18:12-20). </a:t>
            </a:r>
            <a:r>
              <a:rPr lang="en-US" dirty="0"/>
              <a:t>The</a:t>
            </a:r>
            <a:r>
              <a:rPr lang="en-US" baseline="0" dirty="0"/>
              <a:t> southern border of Benjamin, from the Waters of </a:t>
            </a:r>
            <a:r>
              <a:rPr lang="en-US" baseline="0" dirty="0" err="1"/>
              <a:t>Nephtoah</a:t>
            </a:r>
            <a:r>
              <a:rPr lang="en-US" baseline="0" dirty="0"/>
              <a:t> to the Jordan River, is traced on this map. </a:t>
            </a:r>
            <a:r>
              <a:rPr lang="en-US" dirty="0"/>
              <a:t>This map comes from the Survey of Western Palestine, published in 1880 by the Palestine Exploration Fund; a digital version of the 26-map set is available from BiblePlaces.com.</a:t>
            </a:r>
            <a:endParaRPr lang="en-US" sz="1200" b="1" baseline="0" dirty="0">
              <a:solidFill>
                <a:prstClr val="white"/>
              </a:solidFill>
              <a:effectLst>
                <a:glow rad="76200">
                  <a:prstClr val="black">
                    <a:alpha val="60000"/>
                  </a:prstClr>
                </a:glow>
              </a:effectLst>
              <a:latin typeface="Calibri" pitchFamily="34" charset="0"/>
              <a:cs typeface="Calibri" pitchFamily="34" charset="0"/>
            </a:endParaRPr>
          </a:p>
          <a:p>
            <a:r>
              <a:rPr lang="en-US" dirty="0"/>
              <a:t>The next slide includes labels.</a:t>
            </a:r>
            <a:endParaRPr lang="en-US" sz="1200" b="1" baseline="0" dirty="0">
              <a:solidFill>
                <a:prstClr val="white"/>
              </a:solidFill>
              <a:effectLst>
                <a:glow rad="76200">
                  <a:prstClr val="black">
                    <a:alpha val="60000"/>
                  </a:prstClr>
                </a:glow>
              </a:effectLst>
              <a:latin typeface="Calibri" pitchFamily="34" charset="0"/>
              <a:cs typeface="Calibri" pitchFamily="34" charset="0"/>
            </a:endParaRPr>
          </a:p>
          <a:p>
            <a:endParaRPr lang="en-US" dirty="0"/>
          </a:p>
          <a:p>
            <a:r>
              <a:rPr lang="en-US" dirty="0"/>
              <a:t>SWP_Sheets1718</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33951527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expression “from the</a:t>
            </a:r>
            <a:r>
              <a:rPr lang="en-US" baseline="0" dirty="0"/>
              <a:t> Jordan even to Jerusalem” </a:t>
            </a:r>
            <a:r>
              <a:rPr lang="en-US" dirty="0"/>
              <a:t>seems to have</a:t>
            </a:r>
            <a:r>
              <a:rPr lang="en-US" baseline="0" dirty="0"/>
              <a:t> the tribal boundary between Benjamin and Judah in view (cf. Josh 15:1-12; 18:12-20). </a:t>
            </a:r>
            <a:r>
              <a:rPr lang="en-US" dirty="0"/>
              <a:t>The</a:t>
            </a:r>
            <a:r>
              <a:rPr lang="en-US" baseline="0" dirty="0"/>
              <a:t> southern border of Benjamin, from the Waters of </a:t>
            </a:r>
            <a:r>
              <a:rPr lang="en-US" baseline="0" dirty="0" err="1"/>
              <a:t>Nephtoah</a:t>
            </a:r>
            <a:r>
              <a:rPr lang="en-US" baseline="0" dirty="0"/>
              <a:t> to the Jordan River, is traced on this map. </a:t>
            </a:r>
            <a:r>
              <a:rPr lang="en-US" dirty="0"/>
              <a:t>This map comes from the Survey of Western Palestine, published in 1880 by the Palestine Exploration Fund; a digital version of the 26-map set is available from BiblePlaces.com.</a:t>
            </a:r>
            <a:endParaRPr lang="en-US" sz="1200" b="1" baseline="0" dirty="0">
              <a:solidFill>
                <a:prstClr val="white"/>
              </a:solidFill>
              <a:effectLst>
                <a:glow rad="76200">
                  <a:prstClr val="black">
                    <a:alpha val="60000"/>
                  </a:prstClr>
                </a:glow>
              </a:effectLst>
              <a:latin typeface="Calibri" pitchFamily="34" charset="0"/>
              <a:cs typeface="Calibri" pitchFamily="34" charset="0"/>
            </a:endParaRPr>
          </a:p>
          <a:p>
            <a:endParaRPr lang="en-US" dirty="0"/>
          </a:p>
          <a:p>
            <a:r>
              <a:rPr lang="en-US" dirty="0"/>
              <a:t>SWP_Sheets1718</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33951527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For</a:t>
            </a:r>
            <a:r>
              <a:rPr lang="en-US" b="0" baseline="0" dirty="0"/>
              <a:t> a more detailed discussion of the boundary description between Benjamin and Judah see chapter 2 in Chris McKinny</a:t>
            </a:r>
            <a:r>
              <a:rPr lang="en-US" b="0" i="0" baseline="0" dirty="0"/>
              <a:t>,</a:t>
            </a:r>
            <a:r>
              <a:rPr lang="en-US" b="0" i="1" baseline="0" dirty="0"/>
              <a:t> </a:t>
            </a:r>
            <a:r>
              <a:rPr lang="en-US" i="1" dirty="0">
                <a:effectLst/>
              </a:rPr>
              <a:t>A Historical Geography of the Administrative Divisions of Judah: The Town Lists of Judah and Benjamin in Joshua 15:21-62 and 18:21-28</a:t>
            </a:r>
            <a:r>
              <a:rPr lang="en-US" dirty="0">
                <a:effectLst/>
              </a:rPr>
              <a:t>. Unpublished Ph.D. Dissertation, Bar Ilan University, Ramat Gan, 2016.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tb060303267</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3232287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a:t>
            </a:r>
            <a:r>
              <a:rPr lang="en-US" baseline="0" dirty="0"/>
              <a:t> are three of the Samaria Ostraca; the two in the back are #1 and #17 (l to r), and the one in the foreground is #2. Ostracon #2 preserves the name Sheba (Heb. </a:t>
            </a:r>
            <a:r>
              <a:rPr lang="he-IL" sz="1200" b="0" i="0" u="none" strike="noStrike" kern="1200" baseline="0" dirty="0">
                <a:solidFill>
                  <a:schemeClr val="tx1"/>
                </a:solidFill>
                <a:latin typeface="+mn-lt"/>
                <a:ea typeface="+mn-ea"/>
                <a:cs typeface="+mn-cs"/>
              </a:rPr>
              <a:t>שֶׁבַע</a:t>
            </a:r>
            <a:r>
              <a:rPr lang="en-US" baseline="0" dirty="0"/>
              <a:t>) in a list of names that probably records commodities sent to the royal estate as taxes. Where stated, the commodities consisted of either oil or wine. Sheba appears as the next to last name on this list (</a:t>
            </a:r>
            <a:r>
              <a:rPr lang="en-US" sz="1200" kern="1200" baseline="0" dirty="0" err="1">
                <a:solidFill>
                  <a:schemeClr val="tx1"/>
                </a:solidFill>
                <a:effectLst/>
                <a:latin typeface="+mn-lt"/>
                <a:ea typeface="+mn-ea"/>
                <a:cs typeface="+mn-cs"/>
              </a:rPr>
              <a:t>Ahituv</a:t>
            </a:r>
            <a:r>
              <a:rPr lang="en-US" sz="1200" kern="1200" baseline="0" dirty="0">
                <a:solidFill>
                  <a:schemeClr val="tx1"/>
                </a:solidFill>
                <a:effectLst/>
                <a:latin typeface="+mn-lt"/>
                <a:ea typeface="+mn-ea"/>
                <a:cs typeface="+mn-cs"/>
              </a:rPr>
              <a:t> 2008: 264). The name also appears on Arad ostracon #38. </a:t>
            </a:r>
            <a:r>
              <a:rPr lang="en-US" baseline="0" dirty="0"/>
              <a:t>These ostraca were photographed at the Istanbul Archaeological Museum. The next slide includes labels.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latin typeface="+mn-lt"/>
                <a:ea typeface="+mn-ea"/>
                <a:cs typeface="+mn-cs"/>
              </a:rPr>
              <a:t>Reference: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err="1">
                <a:solidFill>
                  <a:schemeClr val="tx1"/>
                </a:solidFill>
                <a:effectLst/>
                <a:latin typeface="+mn-lt"/>
                <a:ea typeface="+mn-ea"/>
                <a:cs typeface="+mn-cs"/>
              </a:rPr>
              <a:t>Ahituv</a:t>
            </a:r>
            <a:r>
              <a:rPr lang="en-US" sz="1200" kern="1200" baseline="0" dirty="0">
                <a:solidFill>
                  <a:schemeClr val="tx1"/>
                </a:solidFill>
                <a:effectLst/>
                <a:latin typeface="+mn-lt"/>
                <a:ea typeface="+mn-ea"/>
                <a:cs typeface="+mn-cs"/>
              </a:rPr>
              <a:t>, Shmuel.</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baseline="0" dirty="0">
                <a:solidFill>
                  <a:schemeClr val="tx1"/>
                </a:solidFill>
                <a:effectLst/>
                <a:latin typeface="+mn-lt"/>
                <a:ea typeface="+mn-ea"/>
                <a:cs typeface="+mn-cs"/>
              </a:rPr>
              <a:t>2008	</a:t>
            </a:r>
            <a:r>
              <a:rPr lang="en-US" sz="1200" i="1" kern="1200" baseline="0" dirty="0">
                <a:solidFill>
                  <a:schemeClr val="tx1"/>
                </a:solidFill>
                <a:effectLst/>
                <a:latin typeface="+mn-lt"/>
                <a:ea typeface="+mn-ea"/>
                <a:cs typeface="+mn-cs"/>
              </a:rPr>
              <a:t>Echoes from the Past.</a:t>
            </a:r>
            <a:r>
              <a:rPr lang="en-US" sz="1200" kern="1200" baseline="0" dirty="0">
                <a:solidFill>
                  <a:schemeClr val="tx1"/>
                </a:solidFill>
                <a:effectLst/>
                <a:latin typeface="+mn-lt"/>
                <a:ea typeface="+mn-ea"/>
                <a:cs typeface="+mn-cs"/>
              </a:rPr>
              <a:t> Jerusalem: Carta.</a:t>
            </a:r>
            <a:endParaRPr lang="en-US" dirty="0"/>
          </a:p>
          <a:p>
            <a:endParaRPr lang="en-US" dirty="0"/>
          </a:p>
          <a:p>
            <a:r>
              <a:rPr lang="en-US" dirty="0"/>
              <a:t>adr1006066822</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11626995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eastern border of the tribe of Benjamin was the Jordan River, visible in this aerial photo as the dark strip in the background. Ephraim and Manasseh were located to the north of Benjamin, and Judah was to the south. The tribes of Gad and Reuben were further east, across the Jordan.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tb010703115</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12893458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eastern border of the tribe of Benjamin was the Jordan River, visible in this aerial photo as the dark strip in the background. Ephraim and Manasseh were located to the north of Benjamin, and Judah was to the south. The tribes of Gad and Reuben were further east, across the Jordan.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tb010703115</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12893458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solidFill>
                  <a:srgbClr val="000000"/>
                </a:solidFill>
              </a:rPr>
              <a:t>The border from the Jordan to Jerusalem was mostly south of the Ascent of Adummim.</a:t>
            </a:r>
            <a:r>
              <a:rPr lang="en-US" baseline="0" dirty="0">
                <a:solidFill>
                  <a:srgbClr val="000000"/>
                </a:solidFill>
              </a:rPr>
              <a:t> </a:t>
            </a:r>
            <a:r>
              <a:rPr lang="en-US" dirty="0">
                <a:solidFill>
                  <a:srgbClr val="000000"/>
                </a:solidFill>
              </a:rPr>
              <a:t>The “Ascent of Adummim” was the main route from Jericho to Jerusalem in antiquity. It followed a ridge located south of the Wadi Qilt and north of Nahal </a:t>
            </a:r>
            <a:r>
              <a:rPr lang="en-US" dirty="0" err="1">
                <a:solidFill>
                  <a:srgbClr val="000000"/>
                </a:solidFill>
              </a:rPr>
              <a:t>Og</a:t>
            </a:r>
            <a:r>
              <a:rPr lang="en-US" dirty="0">
                <a:solidFill>
                  <a:srgbClr val="000000"/>
                </a:solidFill>
              </a:rPr>
              <a:t>; closer to Jerusalem, the route was forced to cross the Nahal </a:t>
            </a:r>
            <a:r>
              <a:rPr lang="en-US" dirty="0" err="1">
                <a:solidFill>
                  <a:srgbClr val="000000"/>
                </a:solidFill>
              </a:rPr>
              <a:t>Og</a:t>
            </a:r>
            <a:r>
              <a:rPr lang="en-US" dirty="0">
                <a:solidFill>
                  <a:srgbClr val="000000"/>
                </a:solidFill>
              </a:rPr>
              <a:t>. The next slide includes labels.</a:t>
            </a:r>
          </a:p>
          <a:p>
            <a:pPr eaLnBrk="1" hangingPunct="1">
              <a:spcBef>
                <a:spcPct val="0"/>
              </a:spcBef>
            </a:pPr>
            <a:endParaRPr lang="en-US" dirty="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tb010703282</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33733899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solidFill>
                  <a:srgbClr val="000000"/>
                </a:solidFill>
              </a:rPr>
              <a:t>The border from the Jordan to Jerusalem was mostly south of the Ascent of Adummim.</a:t>
            </a:r>
            <a:r>
              <a:rPr lang="en-US" baseline="0" dirty="0">
                <a:solidFill>
                  <a:srgbClr val="000000"/>
                </a:solidFill>
              </a:rPr>
              <a:t> </a:t>
            </a:r>
            <a:r>
              <a:rPr lang="en-US" dirty="0">
                <a:solidFill>
                  <a:srgbClr val="000000"/>
                </a:solidFill>
              </a:rPr>
              <a:t>The “Ascent of Adummim” was the main route from Jericho to Jerusalem in antiquity. It followed a ridge located south of the Wadi Qilt and north of Nahal </a:t>
            </a:r>
            <a:r>
              <a:rPr lang="en-US" dirty="0" err="1">
                <a:solidFill>
                  <a:srgbClr val="000000"/>
                </a:solidFill>
              </a:rPr>
              <a:t>Og</a:t>
            </a:r>
            <a:r>
              <a:rPr lang="en-US" dirty="0">
                <a:solidFill>
                  <a:srgbClr val="000000"/>
                </a:solidFill>
              </a:rPr>
              <a:t>; closer to Jerusalem, the route was forced to cross the Nahal </a:t>
            </a:r>
            <a:r>
              <a:rPr lang="en-US" dirty="0" err="1">
                <a:solidFill>
                  <a:srgbClr val="000000"/>
                </a:solidFill>
              </a:rPr>
              <a:t>Og</a:t>
            </a:r>
            <a:r>
              <a:rPr lang="en-US" dirty="0">
                <a:solidFill>
                  <a:srgbClr val="000000"/>
                </a:solidFill>
              </a:rPr>
              <a:t>. </a:t>
            </a:r>
          </a:p>
          <a:p>
            <a:pPr eaLnBrk="1" hangingPunct="1">
              <a:spcBef>
                <a:spcPct val="0"/>
              </a:spcBef>
            </a:pPr>
            <a:endParaRPr lang="en-US" dirty="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tb010703282</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33733899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As noted above, this verse indicates that Judah remained loyal to David, but the other tribes did not. The phrase “from the Jordan even to Jerusalem” suggests the border between Judah and Benjamin, and this photograph shows Jerusalem’s situation on the southern edge of Benjamin’s allotted territory. </a:t>
            </a:r>
            <a:r>
              <a:rPr lang="en-US" baseline="0" dirty="0"/>
              <a:t>Since Jerusalem was David’s capital it would also have remained loyal to him, but this revolt seems to have placed Jerusalem on the extreme edge of friendly territory. See the next slide for labels.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tb010703209</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27708003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As noted above, this verse indicates that Judah remained loyal to David, but the other tribes did not. The phrase “from the Jordan even to Jerusalem” suggests the border between Judah and Benjamin, and this photograph shows Jerusalem’s situation on the southern edge of Benjamin’s allotted territory. </a:t>
            </a:r>
            <a:r>
              <a:rPr lang="en-US" baseline="0" dirty="0"/>
              <a:t>Since Jerusalem was David’s capital it would also have remained loyal to him, but this revolt seems to have placed Jerusalem on the extreme edge of friendly territory.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tb010703209</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27708003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This photo includes the area where it is thought David’s palace was most likely located. The large, stepped</a:t>
            </a:r>
            <a:r>
              <a:rPr lang="en-US" baseline="0" dirty="0"/>
              <a:t> stone structure visible here</a:t>
            </a:r>
            <a:r>
              <a:rPr lang="en-US" dirty="0"/>
              <a:t> has been interpreted as a huge retaining wall (Shiloh 1984: 17). </a:t>
            </a:r>
            <a:r>
              <a:rPr lang="en-US" dirty="0">
                <a:ea typeface="ＭＳ Ｐゴシック" pitchFamily="34" charset="-128"/>
              </a:rPr>
              <a:t>It supported the slope containing earlier remains</a:t>
            </a:r>
            <a:r>
              <a:rPr lang="en-US" baseline="0" dirty="0">
                <a:ea typeface="ＭＳ Ｐゴシック" pitchFamily="34" charset="-128"/>
              </a:rPr>
              <a:t> and </a:t>
            </a:r>
            <a:r>
              <a:rPr lang="en-US" dirty="0">
                <a:ea typeface="ＭＳ Ｐゴシック" pitchFamily="34" charset="-128"/>
              </a:rPr>
              <a:t>may have supported the upper structure of David’s palace, which was apparently built on top of the remains of the earlier Jebusite citadel. </a:t>
            </a:r>
            <a:r>
              <a:rPr lang="en-US" dirty="0"/>
              <a:t>The structure was probably covered with plaster and not easy to climb. The next slide includes</a:t>
            </a:r>
            <a:r>
              <a:rPr lang="en-US" baseline="0" dirty="0"/>
              <a:t> labels.</a:t>
            </a:r>
          </a:p>
          <a:p>
            <a:pPr marL="0" indent="0" eaLnBrk="1" hangingPunct="1">
              <a:buFontTx/>
              <a:buNone/>
            </a:pPr>
            <a:endParaRPr lang="en-US" baseline="0" dirty="0"/>
          </a:p>
          <a:p>
            <a:pPr marL="696913" indent="-703263" eaLnBrk="1" hangingPunct="1">
              <a:tabLst>
                <a:tab pos="233363" algn="l"/>
              </a:tabLst>
            </a:pPr>
            <a:r>
              <a:rPr lang="en-US" b="1" dirty="0"/>
              <a:t>Reference:</a:t>
            </a:r>
          </a:p>
          <a:p>
            <a:pPr marL="696913" indent="-703263" eaLnBrk="1" hangingPunct="1">
              <a:tabLst>
                <a:tab pos="233363" algn="l"/>
              </a:tabLst>
            </a:pPr>
            <a:r>
              <a:rPr lang="en-US" dirty="0"/>
              <a:t>Shiloh, Yigal.</a:t>
            </a:r>
          </a:p>
          <a:p>
            <a:pPr marL="696913" indent="-468313" eaLnBrk="1" hangingPunct="1">
              <a:tabLst>
                <a:tab pos="685800" algn="l"/>
              </a:tabLst>
            </a:pPr>
            <a:r>
              <a:rPr lang="en-US" dirty="0"/>
              <a:t>1984	</a:t>
            </a:r>
            <a:r>
              <a:rPr lang="en-US" i="1" dirty="0"/>
              <a:t>Excavations at the City of David I, 1978–1982: Interim Report of the First Five Seasons</a:t>
            </a:r>
            <a:r>
              <a:rPr lang="en-US" dirty="0"/>
              <a:t>. </a:t>
            </a:r>
            <a:r>
              <a:rPr lang="en-US" dirty="0" err="1"/>
              <a:t>Qedem</a:t>
            </a:r>
            <a:r>
              <a:rPr lang="en-US" dirty="0"/>
              <a:t> 19. Jerusalem: Hebrew University.</a:t>
            </a:r>
          </a:p>
          <a:p>
            <a:pPr eaLnBrk="1" hangingPunct="1"/>
            <a:endParaRPr lang="en-US" dirty="0"/>
          </a:p>
          <a:p>
            <a:pPr eaLnBrk="1" hangingPunct="1"/>
            <a:r>
              <a:rPr lang="en-US" dirty="0"/>
              <a:t>tb091306304</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708232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This photo includes the area where it is thought David’s palace was most likely located. The large, stepped</a:t>
            </a:r>
            <a:r>
              <a:rPr lang="en-US" baseline="0" dirty="0"/>
              <a:t> stone structure visible here</a:t>
            </a:r>
            <a:r>
              <a:rPr lang="en-US" dirty="0"/>
              <a:t> has been interpreted as a huge retaining wall (Shiloh 1984: 17). </a:t>
            </a:r>
            <a:r>
              <a:rPr lang="en-US" dirty="0">
                <a:ea typeface="ＭＳ Ｐゴシック" pitchFamily="34" charset="-128"/>
              </a:rPr>
              <a:t>It supported the slope containing earlier remains</a:t>
            </a:r>
            <a:r>
              <a:rPr lang="en-US" baseline="0" dirty="0">
                <a:ea typeface="ＭＳ Ｐゴシック" pitchFamily="34" charset="-128"/>
              </a:rPr>
              <a:t> and </a:t>
            </a:r>
            <a:r>
              <a:rPr lang="en-US" dirty="0">
                <a:ea typeface="ＭＳ Ｐゴシック" pitchFamily="34" charset="-128"/>
              </a:rPr>
              <a:t>may have supported the upper structure of David’s palace, which was apparently built on top of the remains of the earlier Jebusite citadel. </a:t>
            </a:r>
            <a:r>
              <a:rPr lang="en-US" dirty="0"/>
              <a:t>The structure was probably covered with plaster and not easy to climb.</a:t>
            </a:r>
            <a:endParaRPr lang="en-US" baseline="0" dirty="0"/>
          </a:p>
          <a:p>
            <a:pPr marL="0" indent="0" eaLnBrk="1" hangingPunct="1">
              <a:buFontTx/>
              <a:buNone/>
            </a:pPr>
            <a:endParaRPr lang="en-US" baseline="0" dirty="0"/>
          </a:p>
          <a:p>
            <a:pPr marL="696913" indent="-703263" eaLnBrk="1" hangingPunct="1">
              <a:tabLst>
                <a:tab pos="233363" algn="l"/>
              </a:tabLst>
            </a:pPr>
            <a:r>
              <a:rPr lang="en-US" b="1" dirty="0"/>
              <a:t>Reference:</a:t>
            </a:r>
          </a:p>
          <a:p>
            <a:pPr marL="696913" indent="-703263" eaLnBrk="1" hangingPunct="1">
              <a:tabLst>
                <a:tab pos="233363" algn="l"/>
              </a:tabLst>
            </a:pPr>
            <a:r>
              <a:rPr lang="en-US" dirty="0"/>
              <a:t>Shiloh, Yigal.</a:t>
            </a:r>
          </a:p>
          <a:p>
            <a:pPr marL="696913" indent="-468313" eaLnBrk="1" hangingPunct="1">
              <a:tabLst>
                <a:tab pos="685800" algn="l"/>
              </a:tabLst>
            </a:pPr>
            <a:r>
              <a:rPr lang="en-US" dirty="0"/>
              <a:t>1984	</a:t>
            </a:r>
            <a:r>
              <a:rPr lang="en-US" i="1" dirty="0"/>
              <a:t>Excavations at the City of David I, 1978–1982: Interim Report of the First Five Seasons</a:t>
            </a:r>
            <a:r>
              <a:rPr lang="en-US" dirty="0"/>
              <a:t>. </a:t>
            </a:r>
            <a:r>
              <a:rPr lang="en-US" dirty="0" err="1"/>
              <a:t>Qedem</a:t>
            </a:r>
            <a:r>
              <a:rPr lang="en-US" dirty="0"/>
              <a:t> 19. Jerusalem: Hebrew University.</a:t>
            </a:r>
          </a:p>
          <a:p>
            <a:pPr eaLnBrk="1" hangingPunct="1"/>
            <a:endParaRPr lang="en-US" dirty="0"/>
          </a:p>
          <a:p>
            <a:pPr eaLnBrk="1" hangingPunct="1"/>
            <a:r>
              <a:rPr lang="en-US" dirty="0"/>
              <a:t>tb091306304</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708232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 Stepped Stone Structure is located below the area of excavations, presumably of David’s palace, that is covered by a platform constructed for tourists.</a:t>
            </a:r>
          </a:p>
          <a:p>
            <a:pPr eaLnBrk="1" hangingPunct="1"/>
            <a:endParaRPr lang="en-US" dirty="0"/>
          </a:p>
          <a:p>
            <a:pPr eaLnBrk="1" hangingPunct="1"/>
            <a:r>
              <a:rPr lang="en-US" dirty="0"/>
              <a:t>tb051907769</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This photo shows the top section of the Stepped Stone Structure, near where it supported a monumental building. Underneath the area from which this photo was taken, archaeologist Eilat Mazar found remains from the Persian period, the time of Nehemiah’s reconstruction of the city.</a:t>
            </a:r>
          </a:p>
          <a:p>
            <a:pPr eaLnBrk="1" hangingPunct="1"/>
            <a:endParaRPr lang="en-US" dirty="0"/>
          </a:p>
          <a:p>
            <a:pPr eaLnBrk="1" hangingPunct="1"/>
            <a:r>
              <a:rPr lang="en-US" dirty="0"/>
              <a:t>tb102306085</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These</a:t>
            </a:r>
            <a:r>
              <a:rPr lang="en-US" baseline="0" dirty="0"/>
              <a:t> are three of the Samaria Ostraca; the two in the back are #1 and #17 (l to r), and the one in the foreground is #2. Ostracon #2 preserves the name Sheba (Heb. </a:t>
            </a:r>
            <a:r>
              <a:rPr lang="he-IL" sz="1200" b="0" i="0" u="none" strike="noStrike" kern="1200" baseline="0" dirty="0">
                <a:solidFill>
                  <a:schemeClr val="tx1"/>
                </a:solidFill>
                <a:latin typeface="+mn-lt"/>
                <a:ea typeface="+mn-ea"/>
                <a:cs typeface="+mn-cs"/>
              </a:rPr>
              <a:t>שֶׁבַע</a:t>
            </a:r>
            <a:r>
              <a:rPr lang="en-US" baseline="0" dirty="0"/>
              <a:t>) in a list of names that probably records commodities sent to the royal estate as taxes. Where stated, the commodities consisted of either oil or wine. Sheba appears as the next to last name on this list (</a:t>
            </a:r>
            <a:r>
              <a:rPr lang="en-US" sz="1200" kern="1200" baseline="0" dirty="0" err="1">
                <a:solidFill>
                  <a:schemeClr val="tx1"/>
                </a:solidFill>
                <a:effectLst/>
                <a:latin typeface="+mn-lt"/>
                <a:ea typeface="+mn-ea"/>
                <a:cs typeface="+mn-cs"/>
              </a:rPr>
              <a:t>Ahituv</a:t>
            </a:r>
            <a:r>
              <a:rPr lang="en-US" sz="1200" kern="1200" baseline="0" dirty="0">
                <a:solidFill>
                  <a:schemeClr val="tx1"/>
                </a:solidFill>
                <a:effectLst/>
                <a:latin typeface="+mn-lt"/>
                <a:ea typeface="+mn-ea"/>
                <a:cs typeface="+mn-cs"/>
              </a:rPr>
              <a:t> 2008: 264). The name also appears on Arad ostracon #38. </a:t>
            </a:r>
            <a:r>
              <a:rPr lang="en-US" baseline="0" dirty="0"/>
              <a:t>These ostraca were photographed at the Istanbul Archaeological Museum. An editable version is included behind this graphic for those who may wish to change portions of it.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effectLst/>
                <a:latin typeface="+mn-lt"/>
                <a:ea typeface="+mn-ea"/>
                <a:cs typeface="+mn-cs"/>
              </a:rPr>
              <a:t>Reference: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err="1">
                <a:solidFill>
                  <a:schemeClr val="tx1"/>
                </a:solidFill>
                <a:effectLst/>
                <a:latin typeface="+mn-lt"/>
                <a:ea typeface="+mn-ea"/>
                <a:cs typeface="+mn-cs"/>
              </a:rPr>
              <a:t>Ahituv</a:t>
            </a:r>
            <a:r>
              <a:rPr lang="en-US" sz="1200" kern="1200" baseline="0" dirty="0">
                <a:solidFill>
                  <a:schemeClr val="tx1"/>
                </a:solidFill>
                <a:effectLst/>
                <a:latin typeface="+mn-lt"/>
                <a:ea typeface="+mn-ea"/>
                <a:cs typeface="+mn-cs"/>
              </a:rPr>
              <a:t>, Shmuel.</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sz="1200" kern="1200" baseline="0" dirty="0">
                <a:solidFill>
                  <a:schemeClr val="tx1"/>
                </a:solidFill>
                <a:effectLst/>
                <a:latin typeface="+mn-lt"/>
                <a:ea typeface="+mn-ea"/>
                <a:cs typeface="+mn-cs"/>
              </a:rPr>
              <a:t>2008	</a:t>
            </a:r>
            <a:r>
              <a:rPr lang="en-US" sz="1200" i="1" kern="1200" baseline="0" dirty="0">
                <a:solidFill>
                  <a:schemeClr val="tx1"/>
                </a:solidFill>
                <a:effectLst/>
                <a:latin typeface="+mn-lt"/>
                <a:ea typeface="+mn-ea"/>
                <a:cs typeface="+mn-cs"/>
              </a:rPr>
              <a:t>Echoes from the Past.</a:t>
            </a:r>
            <a:r>
              <a:rPr lang="en-US" sz="1200" kern="1200" baseline="0" dirty="0">
                <a:solidFill>
                  <a:schemeClr val="tx1"/>
                </a:solidFill>
                <a:effectLst/>
                <a:latin typeface="+mn-lt"/>
                <a:ea typeface="+mn-ea"/>
                <a:cs typeface="+mn-cs"/>
              </a:rPr>
              <a:t> Jerusalem: Carta.</a:t>
            </a:r>
            <a:endParaRPr lang="en-US" dirty="0"/>
          </a:p>
          <a:p>
            <a:endParaRPr lang="en-US" dirty="0"/>
          </a:p>
          <a:p>
            <a:r>
              <a:rPr lang="en-US" dirty="0"/>
              <a:t>adr1006066822</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11626995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Mazar has called this the Large Stone Structure. The wall in the foreground measures more than 8 feet (2.5 m) wide and more than 90 feet (27 m) long. The quality of the masonry is indisputable, although Mazar’s claim that the wall dates to the 10th century is controversial. Mazar did find 10th century pottery, but it was not clearly associated with the construction of this wall. Archaeologist</a:t>
            </a:r>
            <a:r>
              <a:rPr lang="en-US" baseline="0" dirty="0"/>
              <a:t> Ronny Reich has suggested that these walls may be much earlier, dating as far back as the Middle Bronze Age (circa 2200–1550 BC).</a:t>
            </a:r>
            <a:endParaRPr lang="en-US" dirty="0"/>
          </a:p>
          <a:p>
            <a:pPr eaLnBrk="1" hangingPunct="1"/>
            <a:endParaRPr lang="en-US" dirty="0"/>
          </a:p>
          <a:p>
            <a:pPr eaLnBrk="1" hangingPunct="1"/>
            <a:r>
              <a:rPr lang="en-US" dirty="0"/>
              <a:t>tb102306181</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aseline="0" dirty="0"/>
              <a:t>This wall is clearly from some monumental structure, not an ordinary residence. At the same time, it does not appear to be a city wall, making it a good fit for a royal residence or some other royal administrative building.</a:t>
            </a:r>
            <a:endParaRPr lang="en-US" dirty="0"/>
          </a:p>
          <a:p>
            <a:pPr eaLnBrk="1" hangingPunct="1"/>
            <a:endParaRPr lang="en-US" dirty="0"/>
          </a:p>
          <a:p>
            <a:pPr eaLnBrk="1" hangingPunct="1"/>
            <a:r>
              <a:rPr lang="en-US" dirty="0"/>
              <a:t>tb102306176</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2542402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mat01871</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23390072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relief was photographed at the Getty Villa in southern California.</a:t>
            </a:r>
            <a:endParaRPr lang="en-US" dirty="0"/>
          </a:p>
          <a:p>
            <a:endParaRPr lang="en-US" dirty="0"/>
          </a:p>
          <a:p>
            <a:r>
              <a:rPr lang="en-US" dirty="0"/>
              <a:t>tb100919348</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14567660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relief comes from the front panel of the throne dais of Shalmaneser III. It was photographed at the Iraq Museum. </a:t>
            </a:r>
            <a:r>
              <a:rPr lang="en-US" dirty="0"/>
              <a:t>This image comes from Osama </a:t>
            </a:r>
            <a:r>
              <a:rPr lang="en-US" dirty="0" err="1"/>
              <a:t>Shukir</a:t>
            </a:r>
            <a:r>
              <a:rPr lang="en-US" dirty="0"/>
              <a:t> Muhammed Amin and is licensed under CC BY-SA 4.0, via Wikimedia Commons: https://commons.wikimedia.org/wiki/File:Front_Panel,_Throne_Dais_of_Shalmaneser_III_at_the_Iraq_Museum.jpg.</a:t>
            </a:r>
          </a:p>
          <a:p>
            <a:endParaRPr lang="en-US" dirty="0"/>
          </a:p>
          <a:p>
            <a:r>
              <a:rPr lang="en-US" dirty="0"/>
              <a:t>wiki031420191145302622</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36128120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Amasa</a:t>
            </a:r>
            <a:r>
              <a:rPr lang="en-US" dirty="0"/>
              <a:t> did</a:t>
            </a:r>
            <a:r>
              <a:rPr lang="en-US" baseline="0" dirty="0"/>
              <a:t> not accomplish his mission in a timely manner. The reason for this is not given, although David’s subsequent decisions indicate that he considered it unacceptable, hinting that </a:t>
            </a:r>
            <a:r>
              <a:rPr lang="en-US" baseline="0" dirty="0" err="1"/>
              <a:t>Amasa</a:t>
            </a:r>
            <a:r>
              <a:rPr lang="en-US" baseline="0" dirty="0"/>
              <a:t> was untrustworthy</a:t>
            </a:r>
            <a:r>
              <a:rPr lang="en-US" dirty="0"/>
              <a:t>. This photo of men lounging in the shade illustrates the lack of zeal with which </a:t>
            </a:r>
            <a:r>
              <a:rPr lang="en-US" dirty="0" err="1"/>
              <a:t>Amasa</a:t>
            </a:r>
            <a:r>
              <a:rPr lang="en-US" dirty="0"/>
              <a:t> responded to his first task.</a:t>
            </a:r>
          </a:p>
          <a:p>
            <a:endParaRPr lang="en-US" dirty="0"/>
          </a:p>
          <a:p>
            <a:r>
              <a:rPr lang="en-US" dirty="0"/>
              <a:t>adr1603226788</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5445555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“Abishai Street” is located in the German Colony neighborhood, southwest of the Old City. The description line in Hebrew reads, “One of the mighty men in the days of King David.”</a:t>
            </a:r>
          </a:p>
          <a:p>
            <a:endParaRPr lang="en-US" dirty="0"/>
          </a:p>
          <a:p>
            <a:r>
              <a:rPr lang="en-US" dirty="0"/>
              <a:t>lbd102318970</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5445555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embossed bronze band comes from a set of decorated bands that once belonged</a:t>
            </a:r>
            <a:r>
              <a:rPr lang="en-US" baseline="0" dirty="0"/>
              <a:t> to the city gates of the Assyrian city of Balawat. This artifact was photographed at the </a:t>
            </a:r>
            <a:r>
              <a:rPr lang="en-US" dirty="0"/>
              <a:t>British Museum. This image comes from </a:t>
            </a:r>
            <a:r>
              <a:rPr lang="en-US" dirty="0" err="1"/>
              <a:t>Zunkir</a:t>
            </a:r>
            <a:r>
              <a:rPr lang="en-US" dirty="0"/>
              <a:t> and is licensed under CC BY-SA 4.0, via Wikimedia Commons: https://commons.wikimedia.org/wiki/File:Portes_de_Balawat_-_cavaliers_Babylonie.jpg.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wiki093020191101511915</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1528465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embossed bronze band comes from a set of decorated bands that once belonged</a:t>
            </a:r>
            <a:r>
              <a:rPr lang="en-US" baseline="0" dirty="0"/>
              <a:t> to the city gates of the Assyrian city of Balawat. This artifact was photographed at the </a:t>
            </a:r>
            <a:r>
              <a:rPr lang="en-US" dirty="0"/>
              <a:t>British Museum. This image comes from </a:t>
            </a:r>
            <a:r>
              <a:rPr lang="en-US" dirty="0" err="1"/>
              <a:t>Zunkir</a:t>
            </a:r>
            <a:r>
              <a:rPr lang="en-US" dirty="0"/>
              <a:t> and is licensed under CC BY-SA 4.0, via Wikimedia Commons: https://commons.wikimedia.org/wiki/File:Portes_de_Balawat_-_Salmanazar_siege_Dabigu.jpg.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wiki09302019110237860825</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1528465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David realized that if Sheba</a:t>
            </a:r>
            <a:r>
              <a:rPr lang="en-US" sz="1200" kern="1200" baseline="0" dirty="0">
                <a:solidFill>
                  <a:schemeClr val="tx1"/>
                </a:solidFill>
                <a:effectLst/>
                <a:latin typeface="+mn-lt"/>
                <a:ea typeface="+mn-ea"/>
                <a:cs typeface="+mn-cs"/>
              </a:rPr>
              <a:t> was able to entrench himself in a friendly, fortified city, it would be immensely more difficult and expensive to dislodge and defeat him. </a:t>
            </a:r>
            <a:r>
              <a:rPr lang="en-US" sz="1200" kern="1200" dirty="0">
                <a:solidFill>
                  <a:schemeClr val="tx1"/>
                </a:solidFill>
                <a:effectLst/>
                <a:latin typeface="+mn-lt"/>
                <a:ea typeface="+mn-ea"/>
                <a:cs typeface="+mn-cs"/>
              </a:rPr>
              <a:t>This relief comes from the southwest palace of Ashurbanipal</a:t>
            </a:r>
            <a:r>
              <a:rPr lang="en-US" sz="1200" kern="1200" baseline="0" dirty="0">
                <a:solidFill>
                  <a:schemeClr val="tx1"/>
                </a:solidFill>
                <a:effectLst/>
                <a:latin typeface="+mn-lt"/>
                <a:ea typeface="+mn-ea"/>
                <a:cs typeface="+mn-cs"/>
              </a:rPr>
              <a:t> at Nineveh and </a:t>
            </a:r>
            <a:r>
              <a:rPr lang="en-US" sz="1200" kern="1200" dirty="0">
                <a:solidFill>
                  <a:schemeClr val="tx1"/>
                </a:solidFill>
                <a:effectLst/>
                <a:latin typeface="+mn-lt"/>
                <a:ea typeface="+mn-ea"/>
                <a:cs typeface="+mn-cs"/>
              </a:rPr>
              <a:t>was photographed at the British Museum.</a:t>
            </a:r>
            <a:endParaRPr lang="en-US" dirty="0"/>
          </a:p>
          <a:p>
            <a:endParaRPr lang="en-US" dirty="0"/>
          </a:p>
          <a:p>
            <a:r>
              <a:rPr lang="en-US" dirty="0"/>
              <a:t>tb112004739</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14038428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Benjamin held territory located</a:t>
            </a:r>
            <a:r>
              <a:rPr lang="en-US" sz="1200" kern="1200" baseline="0" dirty="0">
                <a:solidFill>
                  <a:schemeClr val="tx1"/>
                </a:solidFill>
                <a:effectLst/>
                <a:latin typeface="+mn-lt"/>
                <a:ea typeface="+mn-ea"/>
                <a:cs typeface="+mn-cs"/>
              </a:rPr>
              <a:t> between Judah in the south and Ephraim in the north (cf. Josh 18:11). On its southern border, it included the city of Jerusalem, now the capital of David. Benjamin was also the tribe of Saul. </a:t>
            </a:r>
            <a:r>
              <a:rPr lang="en-US" sz="1200" kern="1200" dirty="0">
                <a:solidFill>
                  <a:schemeClr val="tx1"/>
                </a:solidFill>
                <a:effectLst/>
                <a:latin typeface="+mn-lt"/>
                <a:ea typeface="+mn-ea"/>
                <a:cs typeface="+mn-cs"/>
              </a:rPr>
              <a:t>This map is adapted from a detail of map</a:t>
            </a:r>
            <a:r>
              <a:rPr lang="en-US" sz="1200" kern="1200" baseline="0" dirty="0">
                <a:solidFill>
                  <a:schemeClr val="tx1"/>
                </a:solidFill>
                <a:effectLst/>
                <a:latin typeface="+mn-lt"/>
                <a:ea typeface="+mn-ea"/>
                <a:cs typeface="+mn-cs"/>
              </a:rPr>
              <a:t> 4-1 </a:t>
            </a:r>
            <a:r>
              <a:rPr lang="en-US" dirty="0"/>
              <a:t>from the </a:t>
            </a:r>
            <a:r>
              <a:rPr lang="en-US" i="1" dirty="0"/>
              <a:t>Satellite Bible Atlas</a:t>
            </a:r>
            <a:r>
              <a:rPr lang="en-US" dirty="0"/>
              <a:t>, by William Schlegel. Used by permission. </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11626995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relief comes from the southwest palace of Ashurbanipal</a:t>
            </a:r>
            <a:r>
              <a:rPr lang="en-US" sz="1200" kern="1200" baseline="0" dirty="0">
                <a:solidFill>
                  <a:schemeClr val="tx1"/>
                </a:solidFill>
                <a:effectLst/>
                <a:latin typeface="+mn-lt"/>
                <a:ea typeface="+mn-ea"/>
                <a:cs typeface="+mn-cs"/>
              </a:rPr>
              <a:t> at Nineveh. It </a:t>
            </a:r>
            <a:r>
              <a:rPr lang="en-US" sz="1200" kern="1200" dirty="0">
                <a:solidFill>
                  <a:schemeClr val="tx1"/>
                </a:solidFill>
                <a:effectLst/>
                <a:latin typeface="+mn-lt"/>
                <a:ea typeface="+mn-ea"/>
                <a:cs typeface="+mn-cs"/>
              </a:rPr>
              <a:t>was photographed at the Louvre Museum.</a:t>
            </a:r>
            <a:endParaRPr lang="en-US" dirty="0"/>
          </a:p>
          <a:p>
            <a:endParaRPr lang="en-US" dirty="0"/>
          </a:p>
          <a:p>
            <a:r>
              <a:rPr lang="en-US" dirty="0"/>
              <a:t>tb0927194756</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14038428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British Museum. This image comes from Anthony Huan and is licensed under CC BY-SA 2.0, via Wikimedia Commons: https://commons.wikimedia.org/wiki/File:2018_Ashurbanipal_-_Nineveh.jpg.</a:t>
            </a:r>
          </a:p>
          <a:p>
            <a:endParaRPr lang="en-US" dirty="0"/>
          </a:p>
          <a:p>
            <a:r>
              <a:rPr lang="en-US" dirty="0"/>
              <a:t>wiki111020182134373264</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140384286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relief was photographed</a:t>
            </a:r>
            <a:r>
              <a:rPr lang="en-US" baseline="0" dirty="0"/>
              <a:t> at the British Museum.</a:t>
            </a:r>
            <a:endParaRPr lang="en-US" dirty="0"/>
          </a:p>
          <a:p>
            <a:endParaRPr lang="en-US" dirty="0"/>
          </a:p>
          <a:p>
            <a:r>
              <a:rPr lang="en-US" dirty="0"/>
              <a:t>tb112004296</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28972578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relief was photographed</a:t>
            </a:r>
            <a:r>
              <a:rPr lang="en-US" baseline="0" dirty="0"/>
              <a:t> at the British Museum.</a:t>
            </a:r>
            <a:endParaRPr lang="en-US" dirty="0"/>
          </a:p>
          <a:p>
            <a:endParaRPr lang="en-US" dirty="0"/>
          </a:p>
          <a:p>
            <a:r>
              <a:rPr lang="en-US" dirty="0"/>
              <a:t>tb112004290</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28972578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“Joab Street” is located in the German Colony neighborhood, southwest of the Old City. The Hebrew description line reads, “Commander of the army in the days of King David.”</a:t>
            </a:r>
          </a:p>
          <a:p>
            <a:endParaRPr lang="en-US" dirty="0"/>
          </a:p>
          <a:p>
            <a:r>
              <a:rPr lang="en-US" dirty="0"/>
              <a:t>lbd102318964</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289725789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a:t>
            </a:r>
            <a:r>
              <a:rPr lang="en-US" b="0" baseline="0" dirty="0"/>
              <a:t> Cherethites and Pelethites occur frequently in the narrative associated with David (</a:t>
            </a:r>
            <a:r>
              <a:rPr lang="de-DE" b="0" baseline="0" dirty="0"/>
              <a:t>1 Sam 30:14; 2 Sam 8:18; 15:18; 20:7, 23; 1 Kgs 1:38, 44; 1 Chr 18:17</a:t>
            </a:r>
            <a:r>
              <a:rPr lang="en-US" b="0" baseline="0" dirty="0"/>
              <a:t>). They appear to have made up a significant part of the military force that remained loyal to him (see especially 2 Sam 15:18-22). Two later passages connect these peoples with the seacoast and the Philistines (</a:t>
            </a:r>
            <a:r>
              <a:rPr lang="hu-HU" b="0" baseline="0" dirty="0"/>
              <a:t>Ezek 25:16; Zeph 2:5</a:t>
            </a:r>
            <a:r>
              <a:rPr lang="en-US" b="0" baseline="0" dirty="0"/>
              <a:t>), but the exact relationship between the Cherethites and Pelethites and the Philistines remains unclear. This aerial photo shows the area of the ancient Philistine city of Ashkelon, perhaps one of the places from which these men came.</a:t>
            </a:r>
          </a:p>
          <a:p>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tb121704822</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207415489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was photographed at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tb112004287</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18291890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is in the public domain, via The Jewish Museum: https://thejewishmuseum.org/collection/26579-david-s-valiant-men.</a:t>
            </a:r>
          </a:p>
          <a:p>
            <a:endParaRPr lang="en-US" dirty="0"/>
          </a:p>
          <a:p>
            <a:r>
              <a:rPr lang="en-US" dirty="0"/>
              <a:t>tjm26579</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40019282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following narrative makes it clear that Joab and his men travelled northward from Jerusalem, first past Gibeon (2 Sam 20:8) and eventually to Abel Beth-</a:t>
            </a:r>
            <a:r>
              <a:rPr lang="en-US" dirty="0" err="1"/>
              <a:t>maacah</a:t>
            </a:r>
            <a:r>
              <a:rPr lang="en-US" dirty="0"/>
              <a:t>. See the next slide for labels indicating possible routes.</a:t>
            </a:r>
            <a:endParaRPr lang="en-US" baseline="0" dirty="0"/>
          </a:p>
          <a:p>
            <a:endParaRPr lang="en-US" dirty="0"/>
          </a:p>
          <a:p>
            <a:r>
              <a:rPr lang="en-US" dirty="0"/>
              <a:t>ws120915389</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14687115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following narrative makes it clear that Joab and his men travelled northward from Jerusalem, first past Gibeon (2 Sam 20:8) and eventually to Abel Beth-</a:t>
            </a:r>
            <a:r>
              <a:rPr lang="en-US" dirty="0" err="1"/>
              <a:t>maacah</a:t>
            </a:r>
            <a:r>
              <a:rPr lang="en-US" dirty="0"/>
              <a:t>. The two routes shown here reflect our uncertainty about the location of Jerusalem’s city gate at this time. There is archaeological evidence that there was a gate on the eastern side, close to the Gihon spring. If that was the only gate, the men probably traveled north </a:t>
            </a:r>
            <a:r>
              <a:rPr lang="en-US" baseline="0" dirty="0"/>
              <a:t>up the Kidron Valley before connecting to the ridge route. The other arrow shown reflects the possibility that there was another gate on the northern part of the city.</a:t>
            </a:r>
          </a:p>
          <a:p>
            <a:endParaRPr lang="en-US" dirty="0"/>
          </a:p>
          <a:p>
            <a:r>
              <a:rPr lang="en-US" dirty="0"/>
              <a:t>ws120915389</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1468711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“Benjamin Street” is located in the Baka neighborhood, south of the Old City. The description lines reads, “Named after the tribe of Benjamin, one of the twelve tribes of Israel.”</a:t>
            </a:r>
          </a:p>
          <a:p>
            <a:endParaRPr lang="en-US" dirty="0"/>
          </a:p>
          <a:p>
            <a:r>
              <a:rPr lang="en-US" dirty="0"/>
              <a:t>lbd102218466</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11626995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The exact location</a:t>
            </a:r>
            <a:r>
              <a:rPr lang="en-US" sz="1200" baseline="0" dirty="0"/>
              <a:t> and purpose of the “great stone” at Gibeon is unknown, but the area is not known for large natural stone formations (despite plenty of local stone outcroppings) which may imply that it was a stone that had been set up for cultic or other purposes. A massive standing stone of a similar type is known from Shechem, shown here. </a:t>
            </a:r>
            <a:r>
              <a:rPr lang="en-US" sz="1200" dirty="0"/>
              <a:t>Bryant Wood believes</a:t>
            </a:r>
            <a:r>
              <a:rPr lang="en-US" sz="1200" baseline="0" dirty="0"/>
              <a:t> that this standing stone is “undoubtedly” the same pillar mentioned in Judges 9:6 (Wood 2003: 279). A series of massive standing stones, interpreted as belonging to a cultic center, was also discovered at Gezer. Whatever the case, it was a well-known local landmark.</a:t>
            </a:r>
          </a:p>
          <a:p>
            <a:endParaRPr lang="en-US" sz="1200" baseline="0" dirty="0"/>
          </a:p>
          <a:p>
            <a:r>
              <a:rPr lang="en-US" sz="1200" b="1" baseline="0" dirty="0"/>
              <a:t>Reference:</a:t>
            </a:r>
            <a:endParaRPr lang="en-US" sz="1200" b="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Wood, Bryant.</a:t>
            </a:r>
            <a:endParaRPr lang="en-US" dirty="0"/>
          </a:p>
          <a:p>
            <a:pPr marL="685800" indent="-457200">
              <a:tabLst>
                <a:tab pos="685800" algn="l"/>
              </a:tabLst>
            </a:pPr>
            <a:r>
              <a:rPr lang="en-US" sz="1200" kern="1200" dirty="0">
                <a:solidFill>
                  <a:schemeClr val="tx1"/>
                </a:solidFill>
                <a:effectLst/>
                <a:latin typeface="+mn-lt"/>
                <a:ea typeface="+mn-ea"/>
                <a:cs typeface="+mn-cs"/>
              </a:rPr>
              <a:t>2003	From Ramesses to Shiloh. Pp. 256–82 </a:t>
            </a:r>
            <a:r>
              <a:rPr lang="en-US" dirty="0"/>
              <a:t>in </a:t>
            </a:r>
            <a:r>
              <a:rPr lang="en-US" i="1" dirty="0"/>
              <a:t>Giving the Sense</a:t>
            </a:r>
            <a:r>
              <a:rPr lang="en-US" dirty="0"/>
              <a:t>, eds. David M. Howard Jr. and Michael A. </a:t>
            </a:r>
            <a:r>
              <a:rPr lang="en-US" dirty="0" err="1"/>
              <a:t>Grisanti</a:t>
            </a:r>
            <a:r>
              <a:rPr lang="en-US" dirty="0"/>
              <a:t>. Grand Rapids: Kregel. </a:t>
            </a:r>
          </a:p>
          <a:p>
            <a:endParaRPr lang="en-US" sz="1200" dirty="0"/>
          </a:p>
          <a:p>
            <a:r>
              <a:rPr lang="en-US" sz="1200" dirty="0"/>
              <a:t>tb042612844</a:t>
            </a:r>
            <a:endParaRPr lang="en-US" dirty="0"/>
          </a:p>
        </p:txBody>
      </p:sp>
    </p:spTree>
    <p:extLst>
      <p:ext uri="{BB962C8B-B14F-4D97-AF65-F5344CB8AC3E}">
        <p14:creationId xmlns:p14="http://schemas.microsoft.com/office/powerpoint/2010/main" val="2731894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Gibeon is located about 6 miles (9.5 km) northwest of Jerusalem,</a:t>
            </a:r>
            <a:r>
              <a:rPr lang="en-US" baseline="0" dirty="0"/>
              <a:t> so Abishai and his men (including Joab) were well under way when </a:t>
            </a:r>
            <a:r>
              <a:rPr lang="en-US" baseline="0" dirty="0" err="1"/>
              <a:t>Amasa</a:t>
            </a:r>
            <a:r>
              <a:rPr lang="en-US" baseline="0" dirty="0"/>
              <a:t> met them. It may also be noteworthy that Gibeon is 2.3 miles (3.7 km) west of the main ridge route, which begs the question of what David’s men were doing there instead of heading due north to Abel Beth-</a:t>
            </a:r>
            <a:r>
              <a:rPr lang="en-US" baseline="0" dirty="0" err="1"/>
              <a:t>maacah</a:t>
            </a:r>
            <a:r>
              <a:rPr lang="en-US" baseline="0" dirty="0"/>
              <a:t>. Given the urgency of the pursuit, it is unexpected that they would take a detour. Perhaps they were picking up supplies or men; it may also be that the “great stone” was near Gibeon, but not within the confines of the city. The next slide includes labels.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tb010703106</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4095845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Gibeon is located about 6 miles (9.5 km) northwest of Jerusalem,</a:t>
            </a:r>
            <a:r>
              <a:rPr lang="en-US" baseline="0" dirty="0"/>
              <a:t> so Abishai and his men (including Joab) were well under way when Amasa met them. It may also be noteworthy that Gibeon is 2.3 miles (3.7 km) west of the main ridge route, which begs the question of what David’s men were doing there instead of heading due north to Abel Beth-</a:t>
            </a:r>
            <a:r>
              <a:rPr lang="en-US" baseline="0" dirty="0" err="1"/>
              <a:t>maacah</a:t>
            </a:r>
            <a:r>
              <a:rPr lang="en-US" baseline="0" dirty="0"/>
              <a:t>. Given the urgency of the pursuit, it is unexpected that they would take a detour. Perhaps they were picking up supplies or men; it may also be that the “great stone” was near Gibeon, but not within the confines of the city.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tb010703106</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118936408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dirty="0"/>
              <a:t>Gibeon was the leading city of the Gibeonite League (Josh 9:3-17),</a:t>
            </a:r>
            <a:r>
              <a:rPr lang="en-US" baseline="0" dirty="0"/>
              <a:t> and it</a:t>
            </a:r>
            <a:r>
              <a:rPr lang="en-US" dirty="0"/>
              <a:t> was referred to as a great city at</a:t>
            </a:r>
            <a:r>
              <a:rPr lang="en-US" baseline="0" dirty="0"/>
              <a:t> that time </a:t>
            </a:r>
            <a:r>
              <a:rPr lang="en-US" dirty="0"/>
              <a:t>(Josh 10:2). It was within the tribal territory of Benjamin (Josh 18:25; 1 Chr 8:29, 9:35-37), but was designated as a Levitical city (Josh 21:17). Gibeon was the home of </a:t>
            </a:r>
            <a:r>
              <a:rPr lang="en-US" dirty="0" err="1"/>
              <a:t>Ishmaiah</a:t>
            </a:r>
            <a:r>
              <a:rPr lang="en-US" dirty="0"/>
              <a:t>, one of David’s mighty men (1 Chr 12:4).</a:t>
            </a:r>
            <a:r>
              <a:rPr lang="en-US" baseline="0" dirty="0"/>
              <a:t> </a:t>
            </a:r>
            <a:r>
              <a:rPr lang="en-US" dirty="0"/>
              <a:t>Saul’s earlier attempt to destroy the Gibeonites resulted in the execution of seven of his sons (2 Sam 21:1-9). </a:t>
            </a:r>
          </a:p>
          <a:p>
            <a:pPr marL="228600" indent="-228600">
              <a:spcBef>
                <a:spcPct val="0"/>
              </a:spcBef>
            </a:pPr>
            <a:endParaRPr lang="en-US" dirty="0"/>
          </a:p>
          <a:p>
            <a:r>
              <a:rPr lang="en-US" dirty="0"/>
              <a:t>tb040304296</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13812773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inscription scratched into this handle reads, “Gibeon, vineyard of </a:t>
            </a:r>
            <a:r>
              <a:rPr lang="en-US" dirty="0" err="1"/>
              <a:t>Ameryahu</a:t>
            </a:r>
            <a:r>
              <a:rPr lang="en-US" dirty="0"/>
              <a:t>” (Heb. </a:t>
            </a:r>
            <a:r>
              <a:rPr lang="he-IL" dirty="0"/>
              <a:t>גבען</a:t>
            </a:r>
            <a:r>
              <a:rPr lang="he-IL" baseline="0" dirty="0"/>
              <a:t> גדר אמריהו</a:t>
            </a:r>
            <a:r>
              <a:rPr lang="en-US" dirty="0"/>
              <a:t>).</a:t>
            </a:r>
            <a:r>
              <a:rPr lang="en-US" baseline="0" dirty="0"/>
              <a:t> </a:t>
            </a:r>
            <a:r>
              <a:rPr lang="en-US" dirty="0"/>
              <a:t>The jar dates to the Iron Age IIC (701–586 BC). This is one of the jar handles that confirmed the identification of el-Jib as Gibeon. It was photographed</a:t>
            </a:r>
            <a:r>
              <a:rPr lang="en-US" baseline="0" dirty="0"/>
              <a:t> at the University of Pennsylvania Museum of Archaeology and Anthropology.</a:t>
            </a:r>
            <a:endParaRPr lang="en-US" dirty="0"/>
          </a:p>
          <a:p>
            <a:endParaRPr lang="en-US" dirty="0"/>
          </a:p>
          <a:p>
            <a:r>
              <a:rPr lang="en-US" dirty="0"/>
              <a:t>adr1605267162</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5297982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Assyrian soldiers are armed with sword, spear, and mace, and each is wearing a helmet. This basalt relief was photographed</a:t>
            </a:r>
            <a:r>
              <a:rPr lang="en-US" baseline="0" dirty="0"/>
              <a:t> at the Istanbul Museum of the Ancient Orient</a:t>
            </a:r>
            <a:r>
              <a:rPr lang="en-US" dirty="0"/>
              <a:t>. </a:t>
            </a:r>
          </a:p>
          <a:p>
            <a:endParaRPr lang="en-US" dirty="0"/>
          </a:p>
          <a:p>
            <a:r>
              <a:rPr lang="en-US" dirty="0"/>
              <a:t>tb041705609</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112614396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bronze statue was photographed at the National Museum of Iran in Tehran.</a:t>
            </a:r>
            <a:endParaRPr lang="en-US" dirty="0"/>
          </a:p>
          <a:p>
            <a:endParaRPr lang="en-US" dirty="0"/>
          </a:p>
          <a:p>
            <a:r>
              <a:rPr lang="en-US" dirty="0"/>
              <a:t>tb0514184438</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9731885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a few centuries later than the time of Joab, this relief depicts a military leader with a dagger and sheath.</a:t>
            </a:r>
            <a:r>
              <a:rPr lang="en-US" baseline="0" dirty="0"/>
              <a:t> This relief was photographed on the east stairs of the apadana at Persepolis.</a:t>
            </a:r>
            <a:endParaRPr lang="en-US" dirty="0"/>
          </a:p>
          <a:p>
            <a:endParaRPr lang="en-US" dirty="0"/>
          </a:p>
          <a:p>
            <a:r>
              <a:rPr lang="en-US" dirty="0"/>
              <a:t>tb0506181005</a:t>
            </a:r>
            <a:endParaRPr lang="en-US" dirty="0">
              <a:solidFill>
                <a:srgbClr val="000000"/>
              </a:solidFill>
              <a:latin typeface="+mn-lt"/>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91642894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Assyrian reliefs commonly show swords carried in a nearly horizontal position, as is the case with the men in this relief. The painted bands on the two men to the right seem to indicate that their swords are held by a belt that has been slung over their shoulders. This relief was photographed</a:t>
            </a:r>
            <a:r>
              <a:rPr lang="en-US" baseline="0" dirty="0"/>
              <a:t> at the </a:t>
            </a:r>
            <a:r>
              <a:rPr lang="en-US" dirty="0"/>
              <a:t>Oriental Institute Museum</a:t>
            </a:r>
            <a:r>
              <a:rPr lang="en-US" baseline="0" dirty="0"/>
              <a:t> of the</a:t>
            </a:r>
            <a:r>
              <a:rPr lang="en-US" dirty="0"/>
              <a:t> University of Chicago. </a:t>
            </a:r>
            <a:r>
              <a:rPr lang="en-US" dirty="0">
                <a:solidFill>
                  <a:srgbClr val="000000"/>
                </a:solidFill>
                <a:latin typeface="+mn-lt"/>
              </a:rPr>
              <a:t>This image comes from </a:t>
            </a:r>
            <a:r>
              <a:rPr lang="en-US" dirty="0" err="1">
                <a:solidFill>
                  <a:srgbClr val="000000"/>
                </a:solidFill>
                <a:latin typeface="+mn-lt"/>
              </a:rPr>
              <a:t>Daderot</a:t>
            </a:r>
            <a:r>
              <a:rPr lang="en-US" dirty="0">
                <a:solidFill>
                  <a:srgbClr val="000000"/>
                </a:solidFill>
                <a:latin typeface="+mn-lt"/>
              </a:rPr>
              <a:t> and is in the p</a:t>
            </a:r>
            <a:r>
              <a:rPr lang="en-US" baseline="0" dirty="0">
                <a:solidFill>
                  <a:srgbClr val="000000"/>
                </a:solidFill>
                <a:latin typeface="+mn-lt"/>
              </a:rPr>
              <a:t>ublic domain, via Wikimedia Commons: https://commons.wikimedia.org/wiki/File:Relief_B_-_Palace_of_Sargon_II,_Khorsabad_-_Oriental_Institute_Museum,_University_of_Chicago_-_DSC07535.JPG</a:t>
            </a:r>
          </a:p>
          <a:p>
            <a:endParaRPr lang="en-US" baseline="0" dirty="0">
              <a:solidFill>
                <a:srgbClr val="000000"/>
              </a:solidFill>
              <a:latin typeface="+mn-lt"/>
            </a:endParaRPr>
          </a:p>
          <a:p>
            <a:r>
              <a:rPr lang="en-US" baseline="0" dirty="0">
                <a:solidFill>
                  <a:srgbClr val="000000"/>
                </a:solidFill>
                <a:latin typeface="+mn-lt"/>
              </a:rPr>
              <a:t>wiki08222014152829</a:t>
            </a:r>
            <a:endParaRPr lang="en-US" dirty="0">
              <a:solidFill>
                <a:srgbClr val="000000"/>
              </a:solidFill>
              <a:latin typeface="+mn-lt"/>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91642894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mn-lt"/>
              </a:rPr>
              <a:t>The three</a:t>
            </a:r>
            <a:r>
              <a:rPr lang="en-US" baseline="0" dirty="0">
                <a:solidFill>
                  <a:srgbClr val="000000"/>
                </a:solidFill>
                <a:latin typeface="+mn-lt"/>
              </a:rPr>
              <a:t> daggers on the left in this display are from the earlier Middle Bronze Age (2200–1550 BC), while the three on the right are from the Late Bronze (1550–1200 BC) or Iron Age I (1200–1000 BC), which on the lower end could be contemporaneous with the time of Joab. </a:t>
            </a:r>
            <a:r>
              <a:rPr lang="en-US" dirty="0">
                <a:solidFill>
                  <a:srgbClr val="000000"/>
                </a:solidFill>
                <a:latin typeface="+mn-lt"/>
              </a:rPr>
              <a:t>This display was photographed at</a:t>
            </a:r>
            <a:r>
              <a:rPr lang="en-US" baseline="0" dirty="0">
                <a:solidFill>
                  <a:srgbClr val="000000"/>
                </a:solidFill>
                <a:latin typeface="+mn-lt"/>
              </a:rPr>
              <a:t> the Louvre Museum.</a:t>
            </a:r>
            <a:endParaRPr lang="en-US" dirty="0">
              <a:solidFill>
                <a:srgbClr val="000000"/>
              </a:solidFill>
              <a:latin typeface="+mn-lt"/>
            </a:endParaRPr>
          </a:p>
          <a:p>
            <a:endParaRPr lang="en-US" dirty="0">
              <a:solidFill>
                <a:srgbClr val="000000"/>
              </a:solidFill>
              <a:latin typeface="+mn-lt"/>
            </a:endParaRPr>
          </a:p>
          <a:p>
            <a:r>
              <a:rPr lang="en-US" dirty="0"/>
              <a:t>tb0928196245</a:t>
            </a:r>
            <a:endParaRPr lang="en-US" dirty="0">
              <a:solidFill>
                <a:srgbClr val="000000"/>
              </a:solidFill>
              <a:latin typeface="+mn-lt"/>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9164289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Blowing the trumpet was a way to call distant towns and villages to one’s aid. This photo was taken near the tabernacle model in Timna Park in southern Israel.</a:t>
            </a:r>
          </a:p>
          <a:p>
            <a:endParaRPr lang="en-US" dirty="0"/>
          </a:p>
          <a:p>
            <a:r>
              <a:rPr lang="en-US" dirty="0"/>
              <a:t>tb052201370</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194982607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Given the quick</a:t>
            </a:r>
            <a:r>
              <a:rPr lang="en-US" baseline="0" dirty="0"/>
              <a:t> and surreptitious way in which Joab wielded his sword, it seems likely that it was fairly short. </a:t>
            </a:r>
            <a:r>
              <a:rPr lang="en-US" dirty="0"/>
              <a:t>This display of short swords</a:t>
            </a:r>
            <a:r>
              <a:rPr lang="en-US" baseline="0" dirty="0"/>
              <a:t> or daggers was photographed at </a:t>
            </a:r>
            <a:r>
              <a:rPr lang="en-US" sz="1200" kern="1200" dirty="0">
                <a:solidFill>
                  <a:schemeClr val="tx1"/>
                </a:solidFill>
                <a:effectLst/>
                <a:latin typeface="+mn-lt"/>
                <a:ea typeface="+mn-ea"/>
                <a:cs typeface="+mn-cs"/>
              </a:rPr>
              <a:t>the National Museum of Iran in Tehran.</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tb0514183987</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91642894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Greeting with a kiss was customary in David’s day as a sign of friendship and blessing (cf. 1 Sam 10:1; 2 Sam 19:39). It was also the perfect cover for Joab’s surreptitious attack. </a:t>
            </a:r>
            <a:r>
              <a:rPr lang="en-US" dirty="0"/>
              <a:t>This</a:t>
            </a:r>
            <a:r>
              <a:rPr lang="en-US" baseline="0" dirty="0"/>
              <a:t> American Colony</a:t>
            </a:r>
            <a:r>
              <a:rPr lang="en-US" dirty="0"/>
              <a:t> photo was taken between 1900 and 1920.</a:t>
            </a:r>
          </a:p>
          <a:p>
            <a:endParaRPr lang="en-US" dirty="0"/>
          </a:p>
          <a:p>
            <a:r>
              <a:rPr lang="en-US" dirty="0"/>
              <a:t>mat23092</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178665209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mn-lt"/>
                <a:ea typeface="+mn-ea"/>
                <a:cs typeface="+mn-cs"/>
              </a:rPr>
              <a:t>This illustration comes from Paul Emile </a:t>
            </a:r>
            <a:r>
              <a:rPr lang="en-US" sz="1200" kern="1200" dirty="0" err="1">
                <a:effectLst/>
                <a:latin typeface="+mn-lt"/>
                <a:ea typeface="+mn-ea"/>
                <a:cs typeface="+mn-cs"/>
              </a:rPr>
              <a:t>Botta</a:t>
            </a:r>
            <a:r>
              <a:rPr lang="en-US" sz="1200" kern="1200" dirty="0">
                <a:effectLst/>
                <a:latin typeface="+mn-lt"/>
                <a:ea typeface="+mn-ea"/>
                <a:cs typeface="+mn-cs"/>
              </a:rPr>
              <a:t> and Eugène </a:t>
            </a:r>
            <a:r>
              <a:rPr lang="en-US" sz="1200" kern="1200" dirty="0" err="1">
                <a:effectLst/>
                <a:latin typeface="+mn-lt"/>
                <a:ea typeface="+mn-ea"/>
                <a:cs typeface="+mn-cs"/>
              </a:rPr>
              <a:t>Flandin</a:t>
            </a:r>
            <a:r>
              <a:rPr lang="en-US" sz="1200" kern="1200" dirty="0">
                <a:effectLst/>
                <a:latin typeface="+mn-lt"/>
                <a:ea typeface="+mn-ea"/>
                <a:cs typeface="+mn-cs"/>
              </a:rPr>
              <a:t>, </a:t>
            </a:r>
            <a:r>
              <a:rPr lang="en-US" sz="1200" i="1" kern="1200" dirty="0">
                <a:effectLst/>
                <a:latin typeface="+mn-lt"/>
                <a:ea typeface="+mn-ea"/>
                <a:cs typeface="+mn-cs"/>
              </a:rPr>
              <a:t>Monument de </a:t>
            </a:r>
            <a:r>
              <a:rPr lang="en-US" sz="1200" i="1" kern="1200" dirty="0" err="1">
                <a:effectLst/>
                <a:latin typeface="+mn-lt"/>
                <a:ea typeface="+mn-ea"/>
                <a:cs typeface="+mn-cs"/>
              </a:rPr>
              <a:t>Ninive</a:t>
            </a:r>
            <a:r>
              <a:rPr lang="en-US" sz="1200" kern="1200" dirty="0">
                <a:effectLst/>
                <a:latin typeface="+mn-lt"/>
                <a:ea typeface="+mn-ea"/>
                <a:cs typeface="+mn-cs"/>
              </a:rPr>
              <a:t>, published in 1849–50.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xmlns="" val="tx"/>
                    </a:ext>
                  </a:extLst>
                </a:hlinkClick>
              </a:rPr>
              <a:t>http://digitalcollections.nypl.org/items/510d47e2-7255-a3d9-e040-e00a18064a99</a:t>
            </a:r>
            <a:endParaRPr lang="en-US" dirty="0"/>
          </a:p>
          <a:p>
            <a:endParaRPr lang="en-US" dirty="0"/>
          </a:p>
          <a:p>
            <a:r>
              <a:rPr lang="en-US" dirty="0"/>
              <a:t>nypl</a:t>
            </a:r>
            <a:r>
              <a:rPr lang="en-US" sz="1200" b="0" i="0" kern="1200" dirty="0">
                <a:effectLst/>
                <a:latin typeface="+mn-lt"/>
                <a:ea typeface="+mn-ea"/>
                <a:cs typeface="+mn-cs"/>
              </a:rPr>
              <a:t>1534707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21225372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comes from the Rijksmuseum in Amsterdam and is in the public domain, via Wikimedia Commons</a:t>
            </a:r>
            <a:r>
              <a:rPr lang="en-US" baseline="0" dirty="0"/>
              <a:t>: https://commons.wikimedia.org/wiki/File:Joab_doodt_Amasa,_RP-P-OB-45.149.jpg.</a:t>
            </a:r>
          </a:p>
          <a:p>
            <a:endParaRPr lang="en-US" baseline="0" dirty="0"/>
          </a:p>
          <a:p>
            <a:r>
              <a:rPr lang="en-US" baseline="0" dirty="0"/>
              <a:t>wiki12082019235717045888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201333781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relief shows an Assyrian soldier executing a captive, an act similar to Joab’s attack on Amasa. </a:t>
            </a:r>
            <a:r>
              <a:rPr lang="en-US" dirty="0"/>
              <a:t>This relief was</a:t>
            </a:r>
            <a:r>
              <a:rPr lang="en-US" baseline="0" dirty="0"/>
              <a:t> photographed at the British Museum. </a:t>
            </a:r>
            <a:endParaRPr lang="en-US" dirty="0"/>
          </a:p>
          <a:p>
            <a:endParaRPr lang="en-US" dirty="0"/>
          </a:p>
          <a:p>
            <a:r>
              <a:rPr lang="en-US" dirty="0"/>
              <a:t>tb112004323</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201333781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mn-lt"/>
                <a:ea typeface="+mn-ea"/>
                <a:cs typeface="+mn-cs"/>
              </a:rPr>
              <a:t>This illustration comes from Sir Austen Henry Layard, </a:t>
            </a:r>
            <a:r>
              <a:rPr lang="en-US" sz="1200" i="1" kern="1200" dirty="0">
                <a:effectLst/>
                <a:latin typeface="+mn-lt"/>
                <a:ea typeface="+mn-ea"/>
                <a:cs typeface="+mn-cs"/>
              </a:rPr>
              <a:t>Second Series of the Monuments of Nineveh</a:t>
            </a:r>
            <a:r>
              <a:rPr lang="en-US" sz="1200" kern="1200" dirty="0">
                <a:effectLst/>
                <a:latin typeface="+mn-lt"/>
                <a:ea typeface="+mn-ea"/>
                <a:cs typeface="+mn-cs"/>
              </a:rPr>
              <a:t>, published in 1853.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xmlns="" val="tx"/>
                    </a:ext>
                  </a:extLst>
                </a:hlinkClick>
              </a:rPr>
              <a:t>http://digitalcollections.nypl.org/items/510d47dc-4746-a3d9-e040-e00a18064a99</a:t>
            </a: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Times New Roman" pitchFamily="18" charset="0"/>
              </a:rPr>
              <a:t>nypl</a:t>
            </a:r>
            <a:r>
              <a:rPr lang="en-US" sz="1200" b="0" i="0" kern="1200" dirty="0">
                <a:effectLst/>
                <a:latin typeface="+mn-lt"/>
                <a:ea typeface="+mn-ea"/>
                <a:cs typeface="+mn-cs"/>
              </a:rPr>
              <a:t>494756</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131036738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Etruscan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statue likely</a:t>
            </a:r>
            <a:r>
              <a:rPr lang="en-US" sz="1200" kern="1200" baseline="0" dirty="0">
                <a:solidFill>
                  <a:schemeClr val="tx1"/>
                </a:solidFill>
                <a:effectLst/>
                <a:latin typeface="+mn-lt"/>
                <a:ea typeface="+mn-ea"/>
                <a:cs typeface="+mn-cs"/>
              </a:rPr>
              <a:t> originates in northern Italy. It</a:t>
            </a:r>
            <a:r>
              <a:rPr lang="en-US" sz="1200" kern="1200" dirty="0">
                <a:solidFill>
                  <a:schemeClr val="tx1"/>
                </a:solidFill>
                <a:effectLst/>
                <a:latin typeface="+mn-lt"/>
                <a:ea typeface="+mn-ea"/>
                <a:cs typeface="+mn-cs"/>
              </a:rPr>
              <a:t> was photographed at the Getty Villa in southern California.</a:t>
            </a:r>
            <a:endParaRPr lang="en-US" dirty="0"/>
          </a:p>
          <a:p>
            <a:endParaRPr lang="en-US" dirty="0"/>
          </a:p>
          <a:p>
            <a:r>
              <a:rPr lang="en-US" dirty="0"/>
              <a:t>tb100919743</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96309029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statue was photographed at the National Archaeological Museum in Athens.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tb011117569</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96309029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a:t>
            </a:r>
            <a:r>
              <a:rPr lang="en-US" sz="1200" kern="1200" baseline="0" dirty="0">
                <a:solidFill>
                  <a:schemeClr val="tx1"/>
                </a:solidFill>
                <a:effectLst/>
                <a:latin typeface="+mn-lt"/>
                <a:ea typeface="+mn-ea"/>
                <a:cs typeface="+mn-cs"/>
              </a:rPr>
              <a:t> sculpture of a dead man is considered to be a 2nd century AD copy of an original from the 2nd century BC. It was photographed at the </a:t>
            </a:r>
            <a:r>
              <a:rPr lang="en-US" sz="1200" kern="1200" dirty="0">
                <a:solidFill>
                  <a:schemeClr val="tx1"/>
                </a:solidFill>
                <a:effectLst/>
                <a:latin typeface="+mn-lt"/>
                <a:ea typeface="+mn-ea"/>
                <a:cs typeface="+mn-cs"/>
              </a:rPr>
              <a:t>Naples Archaeological</a:t>
            </a:r>
            <a:r>
              <a:rPr lang="en-US" sz="1200" kern="1200" baseline="0" dirty="0">
                <a:solidFill>
                  <a:schemeClr val="tx1"/>
                </a:solidFill>
                <a:effectLst/>
                <a:latin typeface="+mn-lt"/>
                <a:ea typeface="+mn-ea"/>
                <a:cs typeface="+mn-cs"/>
              </a:rPr>
              <a:t> Museum.</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dirty="0"/>
              <a:t>tb0515171475</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207000969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which could appear to be depicting the removal and disposal of an enemy soldier, is more likely depicting</a:t>
            </a:r>
            <a:r>
              <a:rPr lang="en-US" baseline="0" dirty="0"/>
              <a:t> some kind of torture used on a captive prior to death. This relief was photographed at the </a:t>
            </a:r>
            <a:r>
              <a:rPr lang="en-US" dirty="0"/>
              <a:t>British Museum. This image comes from Carole </a:t>
            </a:r>
            <a:r>
              <a:rPr lang="en-US" dirty="0" err="1"/>
              <a:t>Raddato</a:t>
            </a:r>
            <a:r>
              <a:rPr lang="en-US" dirty="0"/>
              <a:t> and is licensed under</a:t>
            </a:r>
            <a:r>
              <a:rPr lang="en-US" baseline="0" dirty="0"/>
              <a:t> </a:t>
            </a:r>
            <a:r>
              <a:rPr lang="en-US" dirty="0"/>
              <a:t>CC BY-SA 2.0, via Wikimedia Commons</a:t>
            </a:r>
            <a:r>
              <a:rPr lang="en-US" baseline="0" dirty="0"/>
              <a:t>: https://commons.wikimedia.org/wiki/File:Exhibition_I_am_Ashurbanipal_king_of_the_world,_king_of_Assyria,_British_Museum_(32102431658).jpg.</a:t>
            </a:r>
          </a:p>
          <a:p>
            <a:endParaRPr lang="en-US" baseline="0" dirty="0"/>
          </a:p>
          <a:p>
            <a:r>
              <a:rPr lang="en-US" baseline="0" dirty="0"/>
              <a:t>wiki1118201832102431658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2070009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“trumpet” (Heb. </a:t>
            </a:r>
            <a:r>
              <a:rPr lang="en-US" i="1" dirty="0"/>
              <a:t>shofar</a:t>
            </a:r>
            <a:r>
              <a:rPr lang="en-US" dirty="0"/>
              <a:t>, </a:t>
            </a:r>
            <a:r>
              <a:rPr lang="he-IL" sz="1200" b="0" i="0" u="none" strike="noStrike" kern="1200" baseline="0" dirty="0">
                <a:solidFill>
                  <a:schemeClr val="tx1"/>
                </a:solidFill>
                <a:latin typeface="+mn-lt"/>
                <a:ea typeface="+mn-ea"/>
                <a:cs typeface="+mn-cs"/>
              </a:rPr>
              <a:t>שֹׁפָר</a:t>
            </a:r>
            <a:r>
              <a:rPr lang="en-US" sz="1200" b="0" i="0" u="none" strike="noStrike" kern="1200" baseline="0" dirty="0">
                <a:solidFill>
                  <a:schemeClr val="tx1"/>
                </a:solidFill>
                <a:latin typeface="+mn-lt"/>
                <a:ea typeface="+mn-ea"/>
                <a:cs typeface="+mn-cs"/>
              </a:rPr>
              <a:t>) was a hollowed-out animal horn, used in antiquity for signaling over long distances. </a:t>
            </a:r>
            <a:r>
              <a:rPr lang="en-US" baseline="0" dirty="0"/>
              <a:t>Despite its sometimes diminutive size, a </a:t>
            </a:r>
            <a:r>
              <a:rPr lang="en-US" dirty="0"/>
              <a:t>shofar with normal acoustics and mouthpiece plays approximately</a:t>
            </a:r>
            <a:r>
              <a:rPr lang="en-US" dirty="0">
                <a:effectLst/>
              </a:rPr>
              <a:t> </a:t>
            </a:r>
            <a:r>
              <a:rPr lang="en-US" dirty="0"/>
              <a:t>90–95 decibels, a level at which sustained exposure may result in hearing loss.</a:t>
            </a:r>
            <a:r>
              <a:rPr lang="en-US" baseline="0" dirty="0"/>
              <a:t> </a:t>
            </a:r>
            <a:r>
              <a:rPr lang="en-US" sz="1200" b="0" i="0" kern="1200" dirty="0">
                <a:solidFill>
                  <a:schemeClr val="tx1"/>
                </a:solidFill>
                <a:effectLst/>
                <a:latin typeface="+mn-lt"/>
                <a:ea typeface="+mn-ea"/>
                <a:cs typeface="+mn-cs"/>
              </a:rPr>
              <a:t>This American Colony photograph was taken between 1934 and 1939.</a:t>
            </a:r>
          </a:p>
          <a:p>
            <a:endParaRPr lang="en-US" sz="1200" b="0" i="0" kern="1200" dirty="0">
              <a:solidFill>
                <a:schemeClr val="tx1"/>
              </a:solidFill>
              <a:effectLst/>
              <a:latin typeface="+mn-lt"/>
              <a:ea typeface="+mn-ea"/>
              <a:cs typeface="+mn-cs"/>
            </a:endParaRPr>
          </a:p>
          <a:p>
            <a:r>
              <a:rPr lang="en-US" dirty="0"/>
              <a:t>mat19302</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194982607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This relief was photographed at the </a:t>
            </a:r>
            <a:r>
              <a:rPr lang="en-US" dirty="0"/>
              <a:t>British Museum. This image comes from Carole </a:t>
            </a:r>
            <a:r>
              <a:rPr lang="en-US" dirty="0" err="1"/>
              <a:t>Raddato</a:t>
            </a:r>
            <a:r>
              <a:rPr lang="en-US" dirty="0"/>
              <a:t> and is licensed under</a:t>
            </a:r>
            <a:r>
              <a:rPr lang="en-US" baseline="0" dirty="0"/>
              <a:t> </a:t>
            </a:r>
            <a:r>
              <a:rPr lang="en-US" dirty="0"/>
              <a:t>CC BY-SA 2.0, via Wikimedia Commons</a:t>
            </a:r>
            <a:r>
              <a:rPr lang="en-US" baseline="0" dirty="0"/>
              <a:t>: https://commons.wikimedia.org/wiki/File:Exhibition_I_am_Ashurbanipal_king_of_the_world,_king_of_Assyria,_British_Museum_(45973366271).jpg.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wiki459733662711245</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96309029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Sheba travelled to far northern Israel, to the region of </a:t>
            </a:r>
            <a:r>
              <a:rPr lang="en-US" sz="1200" kern="1200" dirty="0" err="1">
                <a:solidFill>
                  <a:schemeClr val="tx1"/>
                </a:solidFill>
                <a:effectLst/>
                <a:latin typeface="+mn-lt"/>
                <a:ea typeface="+mn-ea"/>
                <a:cs typeface="+mn-cs"/>
              </a:rPr>
              <a:t>Maacah</a:t>
            </a:r>
            <a:r>
              <a:rPr lang="en-US" sz="1200" kern="1200" dirty="0">
                <a:solidFill>
                  <a:schemeClr val="tx1"/>
                </a:solidFill>
                <a:effectLst/>
                <a:latin typeface="+mn-lt"/>
                <a:ea typeface="+mn-ea"/>
                <a:cs typeface="+mn-cs"/>
              </a:rPr>
              <a:t>. Along this route, he passed through the territories of several Israelite</a:t>
            </a:r>
            <a:r>
              <a:rPr lang="en-US" sz="1200" kern="1200" baseline="0" dirty="0">
                <a:solidFill>
                  <a:schemeClr val="tx1"/>
                </a:solidFill>
                <a:effectLst/>
                <a:latin typeface="+mn-lt"/>
                <a:ea typeface="+mn-ea"/>
                <a:cs typeface="+mn-cs"/>
              </a:rPr>
              <a:t> tribes. The route shown on this map is the shortest, most direct route. It is roughly 110 miles (175 km) from Jerusalem to </a:t>
            </a:r>
            <a:r>
              <a:rPr lang="en-US" dirty="0"/>
              <a:t>Abel Beth-</a:t>
            </a:r>
            <a:r>
              <a:rPr lang="en-US" dirty="0" err="1"/>
              <a:t>maacah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This map is adapted from map</a:t>
            </a:r>
            <a:r>
              <a:rPr lang="en-US" sz="1200" kern="1200" baseline="0" dirty="0">
                <a:solidFill>
                  <a:schemeClr val="tx1"/>
                </a:solidFill>
                <a:effectLst/>
                <a:latin typeface="+mn-lt"/>
                <a:ea typeface="+mn-ea"/>
                <a:cs typeface="+mn-cs"/>
              </a:rPr>
              <a:t> 4-1 </a:t>
            </a:r>
            <a:r>
              <a:rPr lang="en-US" dirty="0"/>
              <a:t>from the </a:t>
            </a:r>
            <a:r>
              <a:rPr lang="en-US" i="1" dirty="0"/>
              <a:t>Satellite Bible Atlas</a:t>
            </a:r>
            <a:r>
              <a:rPr lang="en-US" dirty="0"/>
              <a:t>, by William Schlegel. Used by permission.</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121667924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sz="1200" b="0" i="0" kern="1200" dirty="0">
                <a:solidFill>
                  <a:schemeClr val="tx1"/>
                </a:solidFill>
                <a:effectLst/>
                <a:latin typeface="+mn-lt"/>
                <a:ea typeface="+mn-ea"/>
                <a:cs typeface="+mn-cs"/>
              </a:rPr>
              <a:t>The </a:t>
            </a:r>
            <a:r>
              <a:rPr lang="en-US" sz="1200" b="0" i="0" kern="1200" baseline="0" dirty="0" err="1">
                <a:solidFill>
                  <a:schemeClr val="tx1"/>
                </a:solidFill>
                <a:effectLst/>
                <a:latin typeface="+mn-lt"/>
                <a:ea typeface="+mn-ea"/>
                <a:cs typeface="+mn-cs"/>
              </a:rPr>
              <a:t>Berites</a:t>
            </a:r>
            <a:r>
              <a:rPr lang="en-US" sz="1200" b="0" i="0" kern="1200" baseline="0" dirty="0">
                <a:solidFill>
                  <a:schemeClr val="tx1"/>
                </a:solidFill>
                <a:effectLst/>
                <a:latin typeface="+mn-lt"/>
                <a:ea typeface="+mn-ea"/>
                <a:cs typeface="+mn-cs"/>
              </a:rPr>
              <a:t> were probably a clan of Benjamin, one that joined Sheba in his rebellion against David. It is interesting that Joab related Sheba with the “hill country of Ephraim” despite the fact that he was also a Benjamite (cf. 2 Sam 20:21). This relief was photographed at the Istanbul Museum of the Ancient Orient.</a:t>
            </a:r>
          </a:p>
          <a:p>
            <a:pPr marL="0" marR="0" indent="0" algn="l" defTabSz="914400" rtl="0" eaLnBrk="1" fontAlgn="auto" latinLnBrk="0" hangingPunct="1">
              <a:lnSpc>
                <a:spcPct val="100000"/>
              </a:lnSpc>
              <a:spcBef>
                <a:spcPct val="0"/>
              </a:spcBef>
              <a:spcAft>
                <a:spcPts val="0"/>
              </a:spcAft>
              <a:buClrTx/>
              <a:buSzTx/>
              <a:buFontTx/>
              <a:buNone/>
              <a:tabLst/>
              <a:defRPr/>
            </a:pPr>
            <a:endParaRPr lang="en-US" sz="1200" b="0" i="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ts val="0"/>
              </a:spcAft>
              <a:buClrTx/>
              <a:buSzTx/>
              <a:buFontTx/>
              <a:buNone/>
              <a:tabLst/>
              <a:defRPr/>
            </a:pPr>
            <a:r>
              <a:rPr lang="en-US" dirty="0"/>
              <a:t>tb041705623</a:t>
            </a:r>
            <a:endParaRPr lang="en-US" sz="1200" b="0" i="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135802429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Abel Beth-</a:t>
            </a:r>
            <a:r>
              <a:rPr lang="en-US" sz="1200" kern="1200" dirty="0" err="1">
                <a:solidFill>
                  <a:schemeClr val="tx1"/>
                </a:solidFill>
                <a:effectLst/>
                <a:latin typeface="+mn-lt"/>
                <a:ea typeface="+mn-ea"/>
                <a:cs typeface="+mn-cs"/>
              </a:rPr>
              <a:t>maacah</a:t>
            </a:r>
            <a:r>
              <a:rPr lang="en-US" sz="1200" kern="1200" dirty="0">
                <a:solidFill>
                  <a:schemeClr val="tx1"/>
                </a:solidFill>
                <a:effectLst/>
                <a:latin typeface="+mn-lt"/>
                <a:ea typeface="+mn-ea"/>
                <a:cs typeface="+mn-cs"/>
              </a:rPr>
              <a:t> is located in the </a:t>
            </a:r>
            <a:r>
              <a:rPr lang="en-US" sz="1200" kern="1200" dirty="0" err="1">
                <a:solidFill>
                  <a:schemeClr val="tx1"/>
                </a:solidFill>
                <a:effectLst/>
                <a:latin typeface="+mn-lt"/>
                <a:ea typeface="+mn-ea"/>
                <a:cs typeface="+mn-cs"/>
              </a:rPr>
              <a:t>Huleh</a:t>
            </a:r>
            <a:r>
              <a:rPr lang="en-US" sz="1200" kern="1200" baseline="0" dirty="0">
                <a:solidFill>
                  <a:schemeClr val="tx1"/>
                </a:solidFill>
                <a:effectLst/>
                <a:latin typeface="+mn-lt"/>
                <a:ea typeface="+mn-ea"/>
                <a:cs typeface="+mn-cs"/>
              </a:rPr>
              <a:t> Valley at the northern end of Israel. It is only about 4.2 miles (6.7 km) from Tel Dan, which is just off the right side of this photo. The next slide includes labels.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adr08070895541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135802429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Abel Beth-</a:t>
            </a:r>
            <a:r>
              <a:rPr lang="en-US" sz="1200" kern="1200" dirty="0" err="1">
                <a:solidFill>
                  <a:schemeClr val="tx1"/>
                </a:solidFill>
                <a:effectLst/>
                <a:latin typeface="+mn-lt"/>
                <a:ea typeface="+mn-ea"/>
                <a:cs typeface="+mn-cs"/>
              </a:rPr>
              <a:t>maacah</a:t>
            </a:r>
            <a:r>
              <a:rPr lang="en-US" sz="1200" kern="1200" dirty="0">
                <a:solidFill>
                  <a:schemeClr val="tx1"/>
                </a:solidFill>
                <a:effectLst/>
                <a:latin typeface="+mn-lt"/>
                <a:ea typeface="+mn-ea"/>
                <a:cs typeface="+mn-cs"/>
              </a:rPr>
              <a:t> is located in the </a:t>
            </a:r>
            <a:r>
              <a:rPr lang="en-US" sz="1200" kern="1200" dirty="0" err="1">
                <a:solidFill>
                  <a:schemeClr val="tx1"/>
                </a:solidFill>
                <a:effectLst/>
                <a:latin typeface="+mn-lt"/>
                <a:ea typeface="+mn-ea"/>
                <a:cs typeface="+mn-cs"/>
              </a:rPr>
              <a:t>Huleh</a:t>
            </a:r>
            <a:r>
              <a:rPr lang="en-US" sz="1200" kern="1200" baseline="0" dirty="0">
                <a:solidFill>
                  <a:schemeClr val="tx1"/>
                </a:solidFill>
                <a:effectLst/>
                <a:latin typeface="+mn-lt"/>
                <a:ea typeface="+mn-ea"/>
                <a:cs typeface="+mn-cs"/>
              </a:rPr>
              <a:t> Valley at the northern end of Israel. It is only about 4.2 miles (6.7 km) from Tel Dan, which is just off the right side of this photo.</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ＭＳ Ｐゴシック" pitchFamily="34" charset="-128"/>
              </a:rPr>
              <a:t>adr08070895541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135802429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Maacah</a:t>
            </a:r>
            <a:r>
              <a:rPr lang="en-US" sz="1200" kern="1200" dirty="0">
                <a:solidFill>
                  <a:schemeClr val="tx1"/>
                </a:solidFill>
                <a:effectLst/>
                <a:latin typeface="+mn-lt"/>
                <a:ea typeface="+mn-ea"/>
                <a:cs typeface="+mn-cs"/>
              </a:rPr>
              <a:t> (as a toponym</a:t>
            </a:r>
            <a:r>
              <a:rPr lang="en-US" sz="1200" kern="1200" baseline="0" dirty="0">
                <a:solidFill>
                  <a:schemeClr val="tx1"/>
                </a:solidFill>
                <a:effectLst/>
                <a:latin typeface="+mn-lt"/>
                <a:ea typeface="+mn-ea"/>
                <a:cs typeface="+mn-cs"/>
              </a:rPr>
              <a:t> or a </a:t>
            </a:r>
            <a:r>
              <a:rPr lang="en-US" sz="1200" kern="1200" dirty="0">
                <a:solidFill>
                  <a:schemeClr val="tx1"/>
                </a:solidFill>
                <a:effectLst/>
                <a:latin typeface="+mn-lt"/>
                <a:ea typeface="+mn-ea"/>
                <a:cs typeface="+mn-cs"/>
              </a:rPr>
              <a:t>political entity) is typically included alongside Geshur in the conquest and settlement (</a:t>
            </a:r>
            <a:r>
              <a:rPr lang="en-US" sz="1200" kern="1200" dirty="0" err="1">
                <a:solidFill>
                  <a:schemeClr val="tx1"/>
                </a:solidFill>
                <a:effectLst/>
                <a:latin typeface="+mn-lt"/>
                <a:ea typeface="+mn-ea"/>
                <a:cs typeface="+mn-cs"/>
              </a:rPr>
              <a:t>Deut</a:t>
            </a:r>
            <a:r>
              <a:rPr lang="en-US" sz="1200" kern="1200" dirty="0">
                <a:solidFill>
                  <a:schemeClr val="tx1"/>
                </a:solidFill>
                <a:effectLst/>
                <a:latin typeface="+mn-lt"/>
                <a:ea typeface="+mn-ea"/>
                <a:cs typeface="+mn-cs"/>
              </a:rPr>
              <a:t> 3:14; Josh 12:5;</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13:11, 13). The Kingdom of Maacah is included among the Aramean states that fought with Ammon against David in 2 Samuel 10:6-8 and 1 Chronicles 19:7. The city of </a:t>
            </a:r>
            <a:r>
              <a:rPr lang="en-US" dirty="0">
                <a:ea typeface="ＭＳ Ｐゴシック" pitchFamily="34" charset="-128"/>
              </a:rPr>
              <a:t>Abel</a:t>
            </a:r>
            <a:r>
              <a:rPr lang="en-US" baseline="0" dirty="0">
                <a:ea typeface="ＭＳ Ｐゴシック" pitchFamily="34" charset="-128"/>
              </a:rPr>
              <a:t> B</a:t>
            </a:r>
            <a:r>
              <a:rPr lang="en-US" dirty="0">
                <a:ea typeface="ＭＳ Ｐゴシック" pitchFamily="34" charset="-128"/>
              </a:rPr>
              <a:t>eth-</a:t>
            </a:r>
            <a:r>
              <a:rPr lang="en-US" dirty="0" err="1">
                <a:ea typeface="ＭＳ Ｐゴシック" pitchFamily="34" charset="-128"/>
              </a:rPr>
              <a:t>maacah</a:t>
            </a:r>
            <a:r>
              <a:rPr lang="en-US" dirty="0">
                <a:ea typeface="ＭＳ Ｐゴシック" pitchFamily="34" charset="-128"/>
              </a:rPr>
              <a:t> </a:t>
            </a:r>
            <a:r>
              <a:rPr lang="en-US" sz="1200" kern="1200" dirty="0">
                <a:solidFill>
                  <a:schemeClr val="tx1"/>
                </a:solidFill>
                <a:effectLst/>
                <a:latin typeface="+mn-lt"/>
                <a:ea typeface="+mn-ea"/>
                <a:cs typeface="+mn-cs"/>
              </a:rPr>
              <a:t>(2 Sam 20:14-22; 1 Kgs 15:20; 2 Kgs 15:29) is typically associated</a:t>
            </a:r>
            <a:r>
              <a:rPr lang="en-US" sz="1200" kern="1200" baseline="0" dirty="0">
                <a:solidFill>
                  <a:schemeClr val="tx1"/>
                </a:solidFill>
                <a:effectLst/>
                <a:latin typeface="+mn-lt"/>
                <a:ea typeface="+mn-ea"/>
                <a:cs typeface="+mn-cs"/>
              </a:rPr>
              <a:t> with the Aramean tribe of Maacah.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tb040903201</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135802429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pitchFamily="34" charset="-128"/>
              </a:rPr>
              <a:t>Abel</a:t>
            </a:r>
            <a:r>
              <a:rPr lang="en-US" baseline="0" dirty="0">
                <a:ea typeface="ＭＳ Ｐゴシック" pitchFamily="34" charset="-128"/>
              </a:rPr>
              <a:t> B</a:t>
            </a:r>
            <a:r>
              <a:rPr lang="en-US" dirty="0">
                <a:ea typeface="ＭＳ Ｐゴシック" pitchFamily="34" charset="-128"/>
              </a:rPr>
              <a:t>eth-</a:t>
            </a:r>
            <a:r>
              <a:rPr lang="en-US" dirty="0" err="1">
                <a:ea typeface="ＭＳ Ｐゴシック" pitchFamily="34" charset="-128"/>
              </a:rPr>
              <a:t>maacah</a:t>
            </a:r>
            <a:r>
              <a:rPr lang="en-US" dirty="0">
                <a:ea typeface="ＭＳ Ｐゴシック" pitchFamily="34" charset="-128"/>
              </a:rPr>
              <a:t> </a:t>
            </a:r>
            <a:r>
              <a:rPr lang="en-US" sz="1200" kern="1200" dirty="0">
                <a:solidFill>
                  <a:schemeClr val="tx1"/>
                </a:solidFill>
                <a:effectLst/>
                <a:latin typeface="+mn-lt"/>
                <a:ea typeface="+mn-ea"/>
                <a:cs typeface="+mn-cs"/>
              </a:rPr>
              <a:t>is identified with Tell </a:t>
            </a:r>
            <a:r>
              <a:rPr lang="en-US" sz="1200" kern="1200" dirty="0" err="1">
                <a:solidFill>
                  <a:schemeClr val="tx1"/>
                </a:solidFill>
                <a:effectLst/>
                <a:latin typeface="+mn-lt"/>
                <a:ea typeface="+mn-ea"/>
                <a:cs typeface="+mn-cs"/>
              </a:rPr>
              <a:t>Abil</a:t>
            </a:r>
            <a:r>
              <a:rPr lang="en-US" sz="1200" kern="1200" dirty="0">
                <a:solidFill>
                  <a:schemeClr val="tx1"/>
                </a:solidFill>
                <a:effectLst/>
                <a:latin typeface="+mn-lt"/>
                <a:ea typeface="+mn-ea"/>
                <a:cs typeface="+mn-cs"/>
              </a:rPr>
              <a:t> al-</a:t>
            </a:r>
            <a:r>
              <a:rPr lang="en-US" sz="1200" kern="1200" dirty="0" err="1">
                <a:solidFill>
                  <a:schemeClr val="tx1"/>
                </a:solidFill>
                <a:effectLst/>
                <a:latin typeface="+mn-lt"/>
                <a:ea typeface="+mn-ea"/>
                <a:cs typeface="+mn-cs"/>
              </a:rPr>
              <a:t>Qamh</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 site being </a:t>
            </a:r>
            <a:r>
              <a:rPr lang="en-US" sz="1200" kern="1200" dirty="0">
                <a:solidFill>
                  <a:schemeClr val="tx1"/>
                </a:solidFill>
                <a:effectLst/>
                <a:latin typeface="+mn-lt"/>
                <a:ea typeface="+mn-ea"/>
                <a:cs typeface="+mn-cs"/>
              </a:rPr>
              <a:t>excavated by Robert Mullins and Nina </a:t>
            </a:r>
            <a:r>
              <a:rPr lang="en-US" sz="1200" kern="1200" dirty="0" err="1">
                <a:solidFill>
                  <a:schemeClr val="tx1"/>
                </a:solidFill>
                <a:effectLst/>
                <a:latin typeface="+mn-lt"/>
                <a:ea typeface="+mn-ea"/>
                <a:cs typeface="+mn-cs"/>
              </a:rPr>
              <a:t>Panitz</a:t>
            </a:r>
            <a:r>
              <a:rPr lang="en-US" sz="1200" kern="1200" dirty="0">
                <a:solidFill>
                  <a:schemeClr val="tx1"/>
                </a:solidFill>
                <a:effectLst/>
                <a:latin typeface="+mn-lt"/>
                <a:ea typeface="+mn-ea"/>
                <a:cs typeface="+mn-cs"/>
              </a:rPr>
              <a:t>-Cohen. The site has already produced significant</a:t>
            </a:r>
            <a:r>
              <a:rPr lang="en-US" sz="1200" kern="1200" baseline="0" dirty="0">
                <a:solidFill>
                  <a:schemeClr val="tx1"/>
                </a:solidFill>
                <a:effectLst/>
                <a:latin typeface="+mn-lt"/>
                <a:ea typeface="+mn-ea"/>
                <a:cs typeface="+mn-cs"/>
              </a:rPr>
              <a:t> Middle Bronze, Late Bronze, and Iron Age I ruins</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site is large (35 ac, 14 ha) and clearly a significant city in the Huleh Valley. Eran Arie has suggested that both this site and Geshur were conquered and annexed by Israel, along with Dan (2008: 34–38). </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Reference:</a:t>
            </a:r>
            <a:r>
              <a:rPr lang="en-US" sz="1200" kern="1200" dirty="0">
                <a:solidFill>
                  <a:schemeClr val="tx1"/>
                </a:solidFill>
                <a:effectLst/>
                <a:latin typeface="+mn-lt"/>
                <a:ea typeface="+mn-ea"/>
                <a:cs typeface="+mn-cs"/>
              </a:rPr>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Arie, Eran.</a:t>
            </a:r>
          </a:p>
          <a:p>
            <a:pPr marL="685800" indent="-457200">
              <a:tabLst>
                <a:tab pos="685800" algn="l"/>
              </a:tabLst>
            </a:pPr>
            <a:r>
              <a:rPr lang="en-US" sz="1200" kern="1200" dirty="0">
                <a:solidFill>
                  <a:schemeClr val="tx1"/>
                </a:solidFill>
                <a:effectLst/>
                <a:latin typeface="+mn-lt"/>
                <a:ea typeface="+mn-ea"/>
                <a:cs typeface="+mn-cs"/>
              </a:rPr>
              <a:t>2008	Reconsidering the Iron Age II Strata at Tel Dan: Archaeological and Historical Implications. </a:t>
            </a:r>
            <a:r>
              <a:rPr lang="en-US" sz="1200" i="1" kern="1200" dirty="0">
                <a:solidFill>
                  <a:schemeClr val="tx1"/>
                </a:solidFill>
                <a:effectLst/>
                <a:latin typeface="+mn-lt"/>
                <a:ea typeface="+mn-ea"/>
                <a:cs typeface="+mn-cs"/>
              </a:rPr>
              <a:t>Tel Aviv</a:t>
            </a:r>
            <a:r>
              <a:rPr lang="en-US" sz="1200" kern="1200" dirty="0">
                <a:solidFill>
                  <a:schemeClr val="tx1"/>
                </a:solidFill>
                <a:effectLst/>
                <a:latin typeface="+mn-lt"/>
                <a:ea typeface="+mn-ea"/>
                <a:cs typeface="+mn-cs"/>
              </a:rPr>
              <a:t> </a:t>
            </a:r>
            <a:r>
              <a:rPr lang="en-US" dirty="0"/>
              <a:t>35</a:t>
            </a:r>
            <a:r>
              <a:rPr lang="en-US" sz="1200" kern="1200" dirty="0">
                <a:solidFill>
                  <a:schemeClr val="tx1"/>
                </a:solidFill>
                <a:effectLst/>
                <a:latin typeface="+mn-lt"/>
                <a:ea typeface="+mn-ea"/>
                <a:cs typeface="+mn-cs"/>
              </a:rPr>
              <a:t>: 6–64.</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dirty="0"/>
              <a:t>adr0807089301</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113284983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ea typeface="ＭＳ Ｐゴシック" pitchFamily="34" charset="-128"/>
              </a:rPr>
              <a:t>Abel</a:t>
            </a:r>
            <a:r>
              <a:rPr lang="en-US" baseline="0" dirty="0">
                <a:ea typeface="ＭＳ Ｐゴシック" pitchFamily="34" charset="-128"/>
              </a:rPr>
              <a:t> B</a:t>
            </a:r>
            <a:r>
              <a:rPr lang="en-US" dirty="0">
                <a:ea typeface="ＭＳ Ｐゴシック" pitchFamily="34" charset="-128"/>
              </a:rPr>
              <a:t>eth-</a:t>
            </a:r>
            <a:r>
              <a:rPr lang="en-US" dirty="0" err="1">
                <a:ea typeface="ＭＳ Ｐゴシック" pitchFamily="34" charset="-128"/>
              </a:rPr>
              <a:t>maacah</a:t>
            </a:r>
            <a:r>
              <a:rPr lang="en-US" dirty="0">
                <a:ea typeface="ＭＳ Ｐゴシック" pitchFamily="34" charset="-128"/>
              </a:rPr>
              <a:t> was an elevated site that watched over the northern approaches to Israel. It was consequently destroyed in various attacks from the north. Dever suggests that Abel</a:t>
            </a:r>
            <a:r>
              <a:rPr lang="en-US" baseline="0" dirty="0">
                <a:ea typeface="ＭＳ Ｐゴシック" pitchFamily="34" charset="-128"/>
              </a:rPr>
              <a:t> B</a:t>
            </a:r>
            <a:r>
              <a:rPr lang="en-US" dirty="0">
                <a:ea typeface="ＭＳ Ｐゴシック" pitchFamily="34" charset="-128"/>
              </a:rPr>
              <a:t>eth-</a:t>
            </a:r>
            <a:r>
              <a:rPr lang="en-US" dirty="0" err="1">
                <a:ea typeface="ＭＳ Ｐゴシック" pitchFamily="34" charset="-128"/>
              </a:rPr>
              <a:t>maacah</a:t>
            </a:r>
            <a:r>
              <a:rPr lang="en-US" dirty="0">
                <a:ea typeface="ＭＳ Ｐゴシック" pitchFamily="34" charset="-128"/>
              </a:rPr>
              <a:t> became even more strategically important than Dan, Kadesh, and Hazor (1986: 221). Significant quantities of 8th century BC pottery have been found at the site, especially in the upper city, which may have been the location of a large citadel.</a:t>
            </a: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b="1" dirty="0"/>
              <a:t>Reference:</a:t>
            </a:r>
          </a:p>
          <a:p>
            <a:pPr marL="685800" indent="-685800">
              <a:tabLst>
                <a:tab pos="228600" algn="l"/>
                <a:tab pos="685800" algn="l"/>
              </a:tabLst>
            </a:pPr>
            <a:r>
              <a:rPr lang="en-US" sz="1200" dirty="0">
                <a:ea typeface="ＭＳ Ｐゴシック" pitchFamily="34" charset="-128"/>
              </a:rPr>
              <a:t>Dever, William G.</a:t>
            </a:r>
          </a:p>
          <a:p>
            <a:pPr marL="685800" indent="-685800">
              <a:tabLst>
                <a:tab pos="228600" algn="l"/>
                <a:tab pos="685800" algn="l"/>
              </a:tabLst>
            </a:pPr>
            <a:r>
              <a:rPr lang="en-US" sz="1200" dirty="0">
                <a:ea typeface="ＭＳ Ｐゴシック" pitchFamily="34" charset="-128"/>
              </a:rPr>
              <a:t>	1986	’Abel-</a:t>
            </a:r>
            <a:r>
              <a:rPr lang="en-US" sz="1200" dirty="0" err="1">
                <a:ea typeface="ＭＳ Ｐゴシック" pitchFamily="34" charset="-128"/>
              </a:rPr>
              <a:t>beth</a:t>
            </a:r>
            <a:r>
              <a:rPr lang="en-US" sz="1200" dirty="0">
                <a:ea typeface="ＭＳ Ｐゴシック" pitchFamily="34" charset="-128"/>
              </a:rPr>
              <a:t>-</a:t>
            </a:r>
            <a:r>
              <a:rPr lang="en-US" sz="1200" dirty="0" err="1">
                <a:ea typeface="ＭＳ Ｐゴシック" pitchFamily="34" charset="-128"/>
              </a:rPr>
              <a:t>ma‘acah</a:t>
            </a:r>
            <a:r>
              <a:rPr lang="en-US" sz="1200" dirty="0">
                <a:ea typeface="ＭＳ Ｐゴシック" pitchFamily="34" charset="-128"/>
              </a:rPr>
              <a:t>: Northern Gateway of Ancient Israel. Pp. 207–22 in </a:t>
            </a:r>
            <a:r>
              <a:rPr lang="en-US" sz="1200" i="1" dirty="0">
                <a:ea typeface="ＭＳ Ｐゴシック" pitchFamily="34" charset="-128"/>
              </a:rPr>
              <a:t>The Archaeology of Jordan and Other Studies</a:t>
            </a:r>
            <a:r>
              <a:rPr lang="en-US" sz="1200" dirty="0">
                <a:ea typeface="ＭＳ Ｐゴシック" pitchFamily="34" charset="-128"/>
              </a:rPr>
              <a:t>, eds. L. T. </a:t>
            </a:r>
            <a:r>
              <a:rPr lang="en-US" sz="1200" dirty="0" err="1">
                <a:ea typeface="ＭＳ Ｐゴシック" pitchFamily="34" charset="-128"/>
              </a:rPr>
              <a:t>Geraty</a:t>
            </a:r>
            <a:r>
              <a:rPr lang="en-US" sz="1200" dirty="0">
                <a:ea typeface="ＭＳ Ｐゴシック" pitchFamily="34" charset="-128"/>
              </a:rPr>
              <a:t> and L. G. Herr. Berrien Springs, MI: Andrews University.</a:t>
            </a:r>
          </a:p>
          <a:p>
            <a:pPr marL="228600" marR="0" indent="-228600" algn="l" defTabSz="914400" rtl="0" eaLnBrk="1" fontAlgn="auto" latinLnBrk="0" hangingPunct="1">
              <a:lnSpc>
                <a:spcPct val="100000"/>
              </a:lnSpc>
              <a:spcBef>
                <a:spcPct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ct val="0"/>
              </a:spcBef>
              <a:spcAft>
                <a:spcPts val="0"/>
              </a:spcAft>
              <a:buClrTx/>
              <a:buSzTx/>
              <a:buFontTx/>
              <a:buNone/>
              <a:tabLst/>
              <a:defRPr/>
            </a:pPr>
            <a:r>
              <a:rPr lang="en-US" dirty="0"/>
              <a:t>tb062900201</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13193480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shows different types</a:t>
            </a:r>
            <a:r>
              <a:rPr lang="en-US" baseline="0" dirty="0"/>
              <a:t> of siege methods used by the Assyrians. These include scaling the walls with ladders, prying stones from the base of the walls, and setting fire to the city gate. It is believed that the wheeled battering ram was not invented until the 9th century BC, but the construction of siege mounds and attempts to dismantle walls are practices known from as far back as the Middle Bronze Age (2200–1550 BC). This relief comes from the palace of Ashurbanipal at Nineveh and was photographed at the British Museum. This image comes from </a:t>
            </a:r>
            <a:r>
              <a:rPr lang="en-US" dirty="0"/>
              <a:t>Osama </a:t>
            </a:r>
            <a:r>
              <a:rPr lang="en-US" dirty="0" err="1"/>
              <a:t>Shukir</a:t>
            </a:r>
            <a:r>
              <a:rPr lang="en-US" dirty="0"/>
              <a:t> Muhammed Amin and is licensed under CC BY-SA 4.0, via Wikimedia Commons: https://commons.wikimedia.org/wiki/File:Ashurbanipal_II%27s_army_attacking_Memphis,_Egypt,_645-635_BCE,_from_Nineveh,_Iraq._British_Museum.jpg.</a:t>
            </a:r>
          </a:p>
          <a:p>
            <a:endParaRPr lang="en-US" dirty="0"/>
          </a:p>
          <a:p>
            <a:r>
              <a:rPr lang="en-US" dirty="0"/>
              <a:t>wiki03142016170828603</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114892301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shows Assyrian soldiers attacking</a:t>
            </a:r>
            <a:r>
              <a:rPr lang="en-US" baseline="0" dirty="0"/>
              <a:t> the Judean town of Lachish using siege ramps. This relief was photographed at the British Museum.</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tb112004297</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2100543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site is located at the entrance to the archaeological park of the City of David in Jerusalem.</a:t>
            </a:r>
          </a:p>
          <a:p>
            <a:endParaRPr lang="en-US" dirty="0"/>
          </a:p>
          <a:p>
            <a:r>
              <a:rPr lang="en-US" dirty="0"/>
              <a:t>tb051908123</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64098854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shows a</a:t>
            </a:r>
            <a:r>
              <a:rPr lang="en-US" baseline="0" dirty="0"/>
              <a:t> mobile battering ram in use on a siege mound. It comes from the central palace of Tiglath-pileser III at Nimrud and </a:t>
            </a:r>
            <a:r>
              <a:rPr lang="en-US" dirty="0"/>
              <a:t>was photographed at the British Museum.</a:t>
            </a:r>
          </a:p>
          <a:p>
            <a:endParaRPr lang="en-US" dirty="0"/>
          </a:p>
          <a:p>
            <a:r>
              <a:rPr lang="en-US" dirty="0"/>
              <a:t>mb120901010</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123065605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Assyrians built a siege mound at Lachish when Sennacherib came against</a:t>
            </a:r>
            <a:r>
              <a:rPr lang="en-US" baseline="0" dirty="0"/>
              <a:t> Hezekiah in 701 BC. This aerial view shows the area of the city gate, which is constructed in a complex way with a bent axis. The siege mound is located at the corner of the city wall. The defenders of the city built a counter-mound inside the wall in an attempt to thwart the advantage of the Assyrian mound, but the city was eventually taken.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tb010703293</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97181710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Assyrians built a siege mound at Lachish when Sennacherib came against</a:t>
            </a:r>
            <a:r>
              <a:rPr lang="en-US" baseline="0" dirty="0"/>
              <a:t> Hezekiah in 701 BC. This aerial view shows the area of the city gate, which is constructed in a complex way with a bent axis. The siege mound is located at the corner of the city wall. The defenders of the city built a counter-mound inside the wall in an attempt to thwart the advantage of the Assyrian mound, but the city was eventually taken.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tb010703293</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97181710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About half of the Assyrian siege mound at Lachish was removed by the excavators before they realized what it was. This</a:t>
            </a:r>
            <a:r>
              <a:rPr lang="en-US" baseline="0" dirty="0"/>
              <a:t> photo shows what remains of the ramp. As can be seen, it has very little in the way of structural components, composed primarily of a conglomeration of smaller stones and soil that could be easily transported.</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tb022201266</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72983811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a:t>The large mound of stones and rubble in the center of this photo is the</a:t>
            </a:r>
            <a:r>
              <a:rPr lang="de-DE" baseline="0" dirty="0"/>
              <a:t> remnant of an unfinished siege mound at Macherus. Although it is much later than the time of Joab, it illustrates the sort of siege mound he would have thrown up. This exceptionally well-preserved siege mound was never completed because the city fell before it could be finished.</a:t>
            </a:r>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indent="0" algn="l" defTabSz="914400" rtl="0" eaLnBrk="1" fontAlgn="auto" latinLnBrk="0" hangingPunct="1">
              <a:lnSpc>
                <a:spcPct val="100000"/>
              </a:lnSpc>
              <a:spcBef>
                <a:spcPts val="0"/>
              </a:spcBef>
              <a:spcAft>
                <a:spcPts val="0"/>
              </a:spcAft>
              <a:buClrTx/>
              <a:buSzTx/>
              <a:buFontTx/>
              <a:buNone/>
              <a:tabLst/>
              <a:defRPr/>
            </a:pPr>
            <a:r>
              <a:rPr lang="de-DE" dirty="0"/>
              <a:t>tb031415746</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72983811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relief from Nineveh, Iraq, was photographed at</a:t>
            </a:r>
            <a:r>
              <a:rPr lang="en-US" sz="1200" kern="1200" baseline="0" dirty="0">
                <a:solidFill>
                  <a:schemeClr val="tx1"/>
                </a:solidFill>
                <a:effectLst/>
                <a:latin typeface="+mn-lt"/>
                <a:ea typeface="+mn-ea"/>
                <a:cs typeface="+mn-cs"/>
              </a:rPr>
              <a:t> the British Museum. </a:t>
            </a:r>
            <a:r>
              <a:rPr lang="en-US" baseline="0" dirty="0"/>
              <a:t>This image comes from </a:t>
            </a:r>
            <a:r>
              <a:rPr lang="en-US" dirty="0"/>
              <a:t>Osama </a:t>
            </a:r>
            <a:r>
              <a:rPr lang="en-US" dirty="0" err="1"/>
              <a:t>Shukir</a:t>
            </a:r>
            <a:r>
              <a:rPr lang="en-US" dirty="0"/>
              <a:t> Muhammed Amin and is licensed under CC BY-SA 4.0, via Wikimedia Commons: https://commons.wikimedia.org/wiki/File:Detail._Ashurbanipal_II%27s_army_attacking_Memphis_of_Egypt,_645-635_BCE,_from_Nineveh,_Iraq._British_Museum.jpg.</a:t>
            </a:r>
          </a:p>
          <a:p>
            <a:endParaRPr lang="en-US" dirty="0"/>
          </a:p>
          <a:p>
            <a:r>
              <a:rPr lang="en-US" dirty="0"/>
              <a:t>wiki0314201617093040161531</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67478115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Assyrian soldiers depicted in this relief are dismantling the defenses of a city after its conquest. Some use pickaxes and others use pry bars as they toss stones and timbers to the ground. Joab’s men were likely attempting similar destruction, although not throughout the city. </a:t>
            </a:r>
            <a:r>
              <a:rPr lang="en-US" dirty="0"/>
              <a:t>This relief</a:t>
            </a:r>
            <a:r>
              <a:rPr lang="en-US" baseline="0" dirty="0"/>
              <a:t> </a:t>
            </a:r>
            <a:r>
              <a:rPr lang="en-US" dirty="0"/>
              <a:t>was photographed at the British Museum. </a:t>
            </a:r>
            <a:r>
              <a:rPr lang="en-US" dirty="0">
                <a:effectLst/>
                <a:ea typeface="Calibri" panose="020F0502020204030204" pitchFamily="34" charset="0"/>
              </a:rPr>
              <a:t>This image comes from Carole </a:t>
            </a:r>
            <a:r>
              <a:rPr lang="en-US" dirty="0" err="1">
                <a:effectLst/>
                <a:ea typeface="Calibri" panose="020F0502020204030204" pitchFamily="34" charset="0"/>
              </a:rPr>
              <a:t>Raddato</a:t>
            </a:r>
            <a:r>
              <a:rPr lang="en-US" dirty="0">
                <a:effectLst/>
                <a:ea typeface="Calibri" panose="020F0502020204030204" pitchFamily="34" charset="0"/>
              </a:rPr>
              <a:t> and is licensed under CC BY-SA 2.0, via Wikimedia Commons:</a:t>
            </a:r>
            <a:r>
              <a:rPr lang="en-US" baseline="0" dirty="0"/>
              <a:t> https://commons.wikimedia.org/wiki/File:Relief_depicting_the_destruction_of_Hamanu_of_Elam_by_Ashurbanipal,_645-640_BC,_North_Palace,_Nineveh,_Exhibition-_I_am_Ashurbanipal_king_of_the_world,_king_of_Assyria,_British_Museum.jpg.</a:t>
            </a:r>
          </a:p>
          <a:p>
            <a:endParaRPr lang="en-US" baseline="0" dirty="0"/>
          </a:p>
          <a:p>
            <a:r>
              <a:rPr lang="en-US" dirty="0">
                <a:effectLst/>
                <a:ea typeface="Calibri" panose="020F0502020204030204" pitchFamily="34" charset="0"/>
              </a:rPr>
              <a:t>wiki1118201814302547703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1914.</a:t>
            </a:r>
          </a:p>
          <a:p>
            <a:endParaRPr lang="en-US" sz="1200" b="0" i="0" kern="1200" dirty="0">
              <a:solidFill>
                <a:schemeClr val="tx1"/>
              </a:solidFill>
              <a:effectLst/>
              <a:latin typeface="+mn-lt"/>
              <a:ea typeface="+mn-ea"/>
              <a:cs typeface="+mn-cs"/>
            </a:endParaRPr>
          </a:p>
          <a:p>
            <a:r>
              <a:rPr lang="en-US" dirty="0"/>
              <a:t>mat06847</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111744405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 was taken between 1900 and 1920.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mat01355</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96309029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was taken in early April, when the ruin was covered with beautiful wildflowers. The tell is easily demarcated today by the agricultural fields surrounding it. The modern Israeli town of </a:t>
            </a:r>
            <a:r>
              <a:rPr lang="en-US" dirty="0" err="1"/>
              <a:t>Metula</a:t>
            </a:r>
            <a:r>
              <a:rPr lang="en-US" dirty="0"/>
              <a:t> is visible to the north, beyond which is the country of Lebanon.</a:t>
            </a:r>
          </a:p>
          <a:p>
            <a:endParaRPr lang="en-US" dirty="0"/>
          </a:p>
          <a:p>
            <a:r>
              <a:rPr lang="en-US" dirty="0"/>
              <a:t>ws040416906</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10369128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“Jesse Street” is located in the Abu Tor neighborhood, south of the Old City.</a:t>
            </a:r>
          </a:p>
          <a:p>
            <a:endParaRPr lang="en-US" dirty="0"/>
          </a:p>
          <a:p>
            <a:r>
              <a:rPr lang="en-US" dirty="0"/>
              <a:t>lbd102318681</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362615221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sign is located on the modern Mount Zion near the traditional tomb of David.</a:t>
            </a:r>
          </a:p>
          <a:p>
            <a:endParaRPr lang="en-US" dirty="0"/>
          </a:p>
          <a:p>
            <a:r>
              <a:rPr lang="en-US" dirty="0"/>
              <a:t>tb082305458</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163529490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mat07209</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123906117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mat01838</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13334950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ivory carving was photographed at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tb112004014</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96309029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curious that Joab here describes Sheba as coming from the territory of Ephraim. The narrator earlier identified</a:t>
            </a:r>
            <a:r>
              <a:rPr lang="en-US" baseline="0" dirty="0"/>
              <a:t> him as a Benjamite (2 Sam 20:1). The two tribes were situated next to each other, and it may be that Sheba was Benjamite by birth, but had somehow managed to acquire land in Ephraim and had been living there.</a:t>
            </a:r>
            <a:endParaRPr lang="en-US" dirty="0"/>
          </a:p>
          <a:p>
            <a:endParaRPr lang="en-US" dirty="0"/>
          </a:p>
          <a:p>
            <a:r>
              <a:rPr lang="en-US" dirty="0"/>
              <a:t>tb051207332</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190150365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Sheba</a:t>
            </a:r>
            <a:r>
              <a:rPr lang="en-US" baseline="0" dirty="0"/>
              <a:t> is not associated with any particular town of Benjamin or Ephraim. This aerial photo shows land on the eastern slope of Ephraim; the road descending from Ophrah toward Jericho is visible in the center of the photo.</a:t>
            </a:r>
            <a:endParaRPr lang="en-US" dirty="0"/>
          </a:p>
          <a:p>
            <a:endParaRPr lang="en-US" dirty="0"/>
          </a:p>
          <a:p>
            <a:r>
              <a:rPr lang="en-US" dirty="0"/>
              <a:t>tb121704146</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198609224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shows an Assyrian in a rather dangerous position, grasping a lion</a:t>
            </a:r>
            <a:r>
              <a:rPr lang="en-US" baseline="0" dirty="0"/>
              <a:t> by the tail. The relief is part of a larger lion-hunting scene and may be intended to depict the king as dominating his prey. Sheba posed a serious threat to David and the security of the nation, similar to the threat posed by a wild animal such as a lion. This relief comes from the palace of Ashurbanipal at Nineveh and </a:t>
            </a:r>
            <a:r>
              <a:rPr lang="en-US" dirty="0"/>
              <a:t>was photographed</a:t>
            </a:r>
            <a:r>
              <a:rPr lang="en-US" baseline="0" dirty="0"/>
              <a:t> at the Getty Villa in southern California</a:t>
            </a:r>
            <a:r>
              <a:rPr lang="en-US" dirty="0"/>
              <a:t>.</a:t>
            </a:r>
          </a:p>
          <a:p>
            <a:endParaRPr lang="en-US" dirty="0"/>
          </a:p>
          <a:p>
            <a:r>
              <a:rPr lang="en-US" dirty="0"/>
              <a:t>tb100919378</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378850202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clay decoration depicts a prisoner; although parts are broken or missing, his arms were bound behind his back and a rope was depicted around his neck. This artifact was photographed at the Louvre Museum.</a:t>
            </a:r>
            <a:endParaRPr lang="en-US" dirty="0"/>
          </a:p>
          <a:p>
            <a:endParaRPr lang="en-US" dirty="0"/>
          </a:p>
          <a:p>
            <a:r>
              <a:rPr lang="en-US" dirty="0"/>
              <a:t>tb0928196814</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173573147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was photographed at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adr1805194422</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66918553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1934 and 1939.</a:t>
            </a:r>
          </a:p>
          <a:p>
            <a:endParaRPr lang="en-US" sz="1200" b="0" i="0" kern="1200" dirty="0">
              <a:solidFill>
                <a:schemeClr val="tx1"/>
              </a:solidFill>
              <a:effectLst/>
              <a:latin typeface="+mn-lt"/>
              <a:ea typeface="+mn-ea"/>
              <a:cs typeface="+mn-cs"/>
            </a:endParaRPr>
          </a:p>
          <a:p>
            <a:r>
              <a:rPr lang="en-US" dirty="0"/>
              <a:t>mat06318</a:t>
            </a:r>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779556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xmlns=""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9/6/2021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microsoft.com/office/2007/relationships/hdphoto" Target="../media/hdphoto1.wdp"/></Relationships>
</file>

<file path=ppt/slides/_rels/slide7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microsoft.com/office/2007/relationships/hdphoto" Target="../media/hdphoto2.wdp"/></Relationships>
</file>

<file path=ppt/slides/_rels/slide78.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microsoft.com/office/2007/relationships/hdphoto" Target="../media/hdphoto3.wdp"/></Relationships>
</file>

<file path=ppt/slides/_rels/slide82.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microsoft.com/office/2007/relationships/hdphoto" Target="../media/hdphoto3.wdp"/></Relationships>
</file>

<file path=ppt/slides/_rels/slide83.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Samuel 20</a:t>
            </a:r>
          </a:p>
        </p:txBody>
      </p:sp>
      <p:pic>
        <p:nvPicPr>
          <p:cNvPr id="9" name="Picture 8">
            <a:extLst>
              <a:ext uri="{FF2B5EF4-FFF2-40B4-BE49-F238E27FC236}">
                <a16:creationId xmlns:a16="http://schemas.microsoft.com/office/drawing/2014/main" xmlns=""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PCB size\Mark IBEX 2019-pcb\Israel Museum\Tel Dan Inscription, earliest known mention of David, 9th c BC, mjb1904166302.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Tel Dan Stele, Aramaic inscription with the earliest known mention of David, circa 830 BC</a:t>
            </a:r>
          </a:p>
        </p:txBody>
      </p:sp>
      <p:sp>
        <p:nvSpPr>
          <p:cNvPr id="3" name="Text Placeholder 2"/>
          <p:cNvSpPr>
            <a:spLocks noGrp="1"/>
          </p:cNvSpPr>
          <p:nvPr>
            <p:ph type="body" sz="quarter" idx="12"/>
          </p:nvPr>
        </p:nvSpPr>
        <p:spPr/>
        <p:txBody>
          <a:bodyPr/>
          <a:lstStyle/>
          <a:p>
            <a:r>
              <a:rPr lang="en-US" dirty="0"/>
              <a:t>20:1</a:t>
            </a:r>
          </a:p>
        </p:txBody>
      </p:sp>
      <p:sp>
        <p:nvSpPr>
          <p:cNvPr id="4" name="Title 3"/>
          <p:cNvSpPr>
            <a:spLocks noGrp="1"/>
          </p:cNvSpPr>
          <p:nvPr>
            <p:ph type="title"/>
          </p:nvPr>
        </p:nvSpPr>
        <p:spPr/>
        <p:txBody>
          <a:bodyPr/>
          <a:lstStyle/>
          <a:p>
            <a:r>
              <a:rPr lang="en-US" dirty="0"/>
              <a:t>And he said, “We have no portion in David, nor do we have an inheritance in the son of Jesse”</a:t>
            </a:r>
          </a:p>
        </p:txBody>
      </p:sp>
    </p:spTree>
    <p:extLst>
      <p:ext uri="{BB962C8B-B14F-4D97-AF65-F5344CB8AC3E}">
        <p14:creationId xmlns:p14="http://schemas.microsoft.com/office/powerpoint/2010/main" val="42333465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Assyrian soldiers dismembering an enemy, from Nineveh, 7th century BC</a:t>
            </a:r>
          </a:p>
        </p:txBody>
      </p:sp>
      <p:sp>
        <p:nvSpPr>
          <p:cNvPr id="3" name="Text Placeholder 2"/>
          <p:cNvSpPr>
            <a:spLocks noGrp="1"/>
          </p:cNvSpPr>
          <p:nvPr>
            <p:ph type="body" sz="quarter" idx="12"/>
          </p:nvPr>
        </p:nvSpPr>
        <p:spPr/>
        <p:txBody>
          <a:bodyPr/>
          <a:lstStyle/>
          <a:p>
            <a:r>
              <a:rPr lang="en-US" dirty="0"/>
              <a:t>20:22</a:t>
            </a:r>
          </a:p>
        </p:txBody>
      </p:sp>
      <p:sp>
        <p:nvSpPr>
          <p:cNvPr id="4" name="Title 3"/>
          <p:cNvSpPr>
            <a:spLocks noGrp="1"/>
          </p:cNvSpPr>
          <p:nvPr>
            <p:ph type="title"/>
          </p:nvPr>
        </p:nvSpPr>
        <p:spPr/>
        <p:txBody>
          <a:bodyPr/>
          <a:lstStyle/>
          <a:p>
            <a:r>
              <a:rPr lang="en-US" dirty="0"/>
              <a:t>So the woman wisely went to all the people, and they cut off the head of Sheba</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10996"/>
            <a:ext cx="9144000" cy="4636008"/>
          </a:xfrm>
          <a:prstGeom prst="rect">
            <a:avLst/>
          </a:prstGeom>
        </p:spPr>
      </p:pic>
    </p:spTree>
    <p:extLst>
      <p:ext uri="{BB962C8B-B14F-4D97-AF65-F5344CB8AC3E}">
        <p14:creationId xmlns:p14="http://schemas.microsoft.com/office/powerpoint/2010/main" val="256839481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Assyrian soldier beheading an enemy, from the central palace at Nimrud, 8th century BC</a:t>
            </a:r>
          </a:p>
        </p:txBody>
      </p:sp>
      <p:sp>
        <p:nvSpPr>
          <p:cNvPr id="3" name="Text Placeholder 2"/>
          <p:cNvSpPr>
            <a:spLocks noGrp="1"/>
          </p:cNvSpPr>
          <p:nvPr>
            <p:ph type="body" sz="quarter" idx="12"/>
          </p:nvPr>
        </p:nvSpPr>
        <p:spPr/>
        <p:txBody>
          <a:bodyPr/>
          <a:lstStyle/>
          <a:p>
            <a:r>
              <a:rPr lang="en-US" dirty="0"/>
              <a:t>20:22</a:t>
            </a:r>
          </a:p>
        </p:txBody>
      </p:sp>
      <p:sp>
        <p:nvSpPr>
          <p:cNvPr id="4" name="Title 3"/>
          <p:cNvSpPr>
            <a:spLocks noGrp="1"/>
          </p:cNvSpPr>
          <p:nvPr>
            <p:ph type="title"/>
          </p:nvPr>
        </p:nvSpPr>
        <p:spPr/>
        <p:txBody>
          <a:bodyPr/>
          <a:lstStyle/>
          <a:p>
            <a:r>
              <a:rPr lang="en-US" dirty="0"/>
              <a:t>So the woman wisely went to all the people, and they cut off the head of Sheba</a:t>
            </a:r>
          </a:p>
        </p:txBody>
      </p:sp>
    </p:spTree>
    <p:extLst>
      <p:ext uri="{BB962C8B-B14F-4D97-AF65-F5344CB8AC3E}">
        <p14:creationId xmlns:p14="http://schemas.microsoft.com/office/powerpoint/2010/main" val="415821076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PCB size\Getty Villa\Assyrian reliefs\Relief of battle with camel rider, Assyrian, from central palace at Nimrud, 728 BC, tb100919334.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Depiction of two corpses, one headless, from the central palace at Nimrud, 728 BC</a:t>
            </a:r>
          </a:p>
        </p:txBody>
      </p:sp>
      <p:sp>
        <p:nvSpPr>
          <p:cNvPr id="3" name="Text Placeholder 2"/>
          <p:cNvSpPr>
            <a:spLocks noGrp="1"/>
          </p:cNvSpPr>
          <p:nvPr>
            <p:ph type="body" sz="quarter" idx="12"/>
          </p:nvPr>
        </p:nvSpPr>
        <p:spPr/>
        <p:txBody>
          <a:bodyPr/>
          <a:lstStyle/>
          <a:p>
            <a:r>
              <a:rPr lang="en-US" dirty="0"/>
              <a:t>20:22</a:t>
            </a:r>
          </a:p>
        </p:txBody>
      </p:sp>
      <p:sp>
        <p:nvSpPr>
          <p:cNvPr id="4" name="Title 3"/>
          <p:cNvSpPr>
            <a:spLocks noGrp="1"/>
          </p:cNvSpPr>
          <p:nvPr>
            <p:ph type="title"/>
          </p:nvPr>
        </p:nvSpPr>
        <p:spPr/>
        <p:txBody>
          <a:bodyPr/>
          <a:lstStyle/>
          <a:p>
            <a:r>
              <a:rPr lang="en-US" dirty="0"/>
              <a:t>So the woman wisely went to all the people, and they cut off the head of Sheba</a:t>
            </a:r>
          </a:p>
        </p:txBody>
      </p:sp>
    </p:spTree>
    <p:extLst>
      <p:ext uri="{BB962C8B-B14F-4D97-AF65-F5344CB8AC3E}">
        <p14:creationId xmlns:p14="http://schemas.microsoft.com/office/powerpoint/2010/main" val="281957904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Kris\Documents\Bolen\02 HVHL\49 American Colony Matson additional\Matson15k1\Jewish men\Jewish man blowing shofar, announcing Sabbath, mat19320.jpg"/>
          <p:cNvPicPr>
            <a:picLocks noChangeAspect="1" noChangeArrowheads="1"/>
          </p:cNvPicPr>
          <p:nvPr/>
        </p:nvPicPr>
        <p:blipFill rotWithShape="1">
          <a:blip r:embed="rId3">
            <a:extLst>
              <a:ext uri="{28A0092B-C50C-407E-A947-70E740481C1C}">
                <a14:useLocalDpi xmlns:a14="http://schemas.microsoft.com/office/drawing/2010/main" val="0"/>
              </a:ext>
            </a:extLst>
          </a:blip>
          <a:srcRect t="3294" b="6397"/>
          <a:stretch/>
        </p:blipFill>
        <p:spPr bwMode="auto">
          <a:xfrm>
            <a:off x="1682772" y="1"/>
            <a:ext cx="5778456"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Jewish man blowing a shofar, announcing Sabbath</a:t>
            </a:r>
          </a:p>
        </p:txBody>
      </p:sp>
      <p:sp>
        <p:nvSpPr>
          <p:cNvPr id="3" name="Text Placeholder 2"/>
          <p:cNvSpPr>
            <a:spLocks noGrp="1"/>
          </p:cNvSpPr>
          <p:nvPr>
            <p:ph type="body" sz="quarter" idx="12"/>
          </p:nvPr>
        </p:nvSpPr>
        <p:spPr/>
        <p:txBody>
          <a:bodyPr/>
          <a:lstStyle/>
          <a:p>
            <a:r>
              <a:rPr lang="en-US" dirty="0"/>
              <a:t>20:22</a:t>
            </a:r>
          </a:p>
        </p:txBody>
      </p:sp>
      <p:sp>
        <p:nvSpPr>
          <p:cNvPr id="4" name="Title 3"/>
          <p:cNvSpPr>
            <a:spLocks noGrp="1"/>
          </p:cNvSpPr>
          <p:nvPr>
            <p:ph type="title"/>
          </p:nvPr>
        </p:nvSpPr>
        <p:spPr/>
        <p:txBody>
          <a:bodyPr/>
          <a:lstStyle/>
          <a:p>
            <a:r>
              <a:rPr lang="en-US" dirty="0"/>
              <a:t>Then Joab blew the trumpet, and they were dispersed from the city, every man to his tent</a:t>
            </a:r>
          </a:p>
        </p:txBody>
      </p:sp>
    </p:spTree>
    <p:extLst>
      <p:ext uri="{BB962C8B-B14F-4D97-AF65-F5344CB8AC3E}">
        <p14:creationId xmlns:p14="http://schemas.microsoft.com/office/powerpoint/2010/main" val="106335315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0292"/>
            <a:ext cx="9144000" cy="6757416"/>
          </a:xfrm>
          <a:prstGeom prst="rect">
            <a:avLst/>
          </a:prstGeom>
        </p:spPr>
      </p:pic>
      <p:sp>
        <p:nvSpPr>
          <p:cNvPr id="2" name="Text Placeholder 1"/>
          <p:cNvSpPr>
            <a:spLocks noGrp="1"/>
          </p:cNvSpPr>
          <p:nvPr>
            <p:ph type="body" sz="quarter" idx="10"/>
          </p:nvPr>
        </p:nvSpPr>
        <p:spPr/>
        <p:txBody>
          <a:bodyPr/>
          <a:lstStyle/>
          <a:p>
            <a:r>
              <a:rPr lang="en-US" dirty="0"/>
              <a:t>Bedouin tent near Beersheba</a:t>
            </a:r>
          </a:p>
        </p:txBody>
      </p:sp>
      <p:sp>
        <p:nvSpPr>
          <p:cNvPr id="3" name="Text Placeholder 2"/>
          <p:cNvSpPr>
            <a:spLocks noGrp="1"/>
          </p:cNvSpPr>
          <p:nvPr>
            <p:ph type="body" sz="quarter" idx="12"/>
          </p:nvPr>
        </p:nvSpPr>
        <p:spPr/>
        <p:txBody>
          <a:bodyPr/>
          <a:lstStyle/>
          <a:p>
            <a:r>
              <a:rPr lang="en-US" dirty="0"/>
              <a:t>20:22</a:t>
            </a:r>
          </a:p>
        </p:txBody>
      </p:sp>
      <p:sp>
        <p:nvSpPr>
          <p:cNvPr id="4" name="Title 3"/>
          <p:cNvSpPr>
            <a:spLocks noGrp="1"/>
          </p:cNvSpPr>
          <p:nvPr>
            <p:ph type="title"/>
          </p:nvPr>
        </p:nvSpPr>
        <p:spPr/>
        <p:txBody>
          <a:bodyPr/>
          <a:lstStyle/>
          <a:p>
            <a:r>
              <a:rPr lang="en-US" dirty="0"/>
              <a:t>Then Joab blew the trumpet, and they were dispersed from the city, every man to his tent</a:t>
            </a:r>
          </a:p>
        </p:txBody>
      </p:sp>
    </p:spTree>
    <p:extLst>
      <p:ext uri="{BB962C8B-B14F-4D97-AF65-F5344CB8AC3E}">
        <p14:creationId xmlns:p14="http://schemas.microsoft.com/office/powerpoint/2010/main" val="80778814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City of David (aerial view from the north)</a:t>
            </a:r>
          </a:p>
        </p:txBody>
      </p:sp>
      <p:sp>
        <p:nvSpPr>
          <p:cNvPr id="3" name="Text Placeholder 2"/>
          <p:cNvSpPr>
            <a:spLocks noGrp="1"/>
          </p:cNvSpPr>
          <p:nvPr>
            <p:ph type="body" sz="quarter" idx="12"/>
          </p:nvPr>
        </p:nvSpPr>
        <p:spPr/>
        <p:txBody>
          <a:bodyPr/>
          <a:lstStyle/>
          <a:p>
            <a:r>
              <a:rPr lang="en-US" dirty="0"/>
              <a:t>20:22</a:t>
            </a:r>
          </a:p>
        </p:txBody>
      </p:sp>
      <p:sp>
        <p:nvSpPr>
          <p:cNvPr id="4" name="Title 3"/>
          <p:cNvSpPr>
            <a:spLocks noGrp="1"/>
          </p:cNvSpPr>
          <p:nvPr>
            <p:ph type="title"/>
          </p:nvPr>
        </p:nvSpPr>
        <p:spPr/>
        <p:txBody>
          <a:bodyPr/>
          <a:lstStyle/>
          <a:p>
            <a:r>
              <a:rPr lang="en-US" dirty="0"/>
              <a:t>And Joab returned to the king at Jerusalem</a:t>
            </a:r>
          </a:p>
        </p:txBody>
      </p:sp>
    </p:spTree>
    <p:extLst>
      <p:ext uri="{BB962C8B-B14F-4D97-AF65-F5344CB8AC3E}">
        <p14:creationId xmlns:p14="http://schemas.microsoft.com/office/powerpoint/2010/main" val="136702385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City of David (aerial view from the north)</a:t>
            </a:r>
          </a:p>
        </p:txBody>
      </p:sp>
      <p:sp>
        <p:nvSpPr>
          <p:cNvPr id="3" name="Text Placeholder 2"/>
          <p:cNvSpPr>
            <a:spLocks noGrp="1"/>
          </p:cNvSpPr>
          <p:nvPr>
            <p:ph type="body" sz="quarter" idx="12"/>
          </p:nvPr>
        </p:nvSpPr>
        <p:spPr/>
        <p:txBody>
          <a:bodyPr/>
          <a:lstStyle/>
          <a:p>
            <a:r>
              <a:rPr lang="en-US" dirty="0"/>
              <a:t>20:22</a:t>
            </a:r>
          </a:p>
        </p:txBody>
      </p:sp>
      <p:sp>
        <p:nvSpPr>
          <p:cNvPr id="4" name="Title 3"/>
          <p:cNvSpPr>
            <a:spLocks noGrp="1"/>
          </p:cNvSpPr>
          <p:nvPr>
            <p:ph type="title"/>
          </p:nvPr>
        </p:nvSpPr>
        <p:spPr/>
        <p:txBody>
          <a:bodyPr/>
          <a:lstStyle/>
          <a:p>
            <a:r>
              <a:rPr lang="en-US" dirty="0"/>
              <a:t>And Joab returned to the king at Jerusalem</a:t>
            </a:r>
          </a:p>
        </p:txBody>
      </p:sp>
      <p:sp>
        <p:nvSpPr>
          <p:cNvPr id="7" name="Line 12">
            <a:extLst>
              <a:ext uri="{FF2B5EF4-FFF2-40B4-BE49-F238E27FC236}">
                <a16:creationId xmlns:a16="http://schemas.microsoft.com/office/drawing/2014/main" xmlns="" id="{60E3697F-E8ED-4439-A351-81D8A47BA6DD}"/>
              </a:ext>
            </a:extLst>
          </p:cNvPr>
          <p:cNvSpPr>
            <a:spLocks noChangeShapeType="1"/>
          </p:cNvSpPr>
          <p:nvPr/>
        </p:nvSpPr>
        <p:spPr bwMode="auto">
          <a:xfrm>
            <a:off x="2510883" y="2380785"/>
            <a:ext cx="103632" cy="4572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9" name="Text Box 6">
            <a:extLst>
              <a:ext uri="{FF2B5EF4-FFF2-40B4-BE49-F238E27FC236}">
                <a16:creationId xmlns:a16="http://schemas.microsoft.com/office/drawing/2014/main" xmlns="" id="{3678089D-7A61-4A22-87D8-C871648E2123}"/>
              </a:ext>
            </a:extLst>
          </p:cNvPr>
          <p:cNvSpPr txBox="1">
            <a:spLocks noChangeArrowheads="1"/>
          </p:cNvSpPr>
          <p:nvPr/>
        </p:nvSpPr>
        <p:spPr bwMode="auto">
          <a:xfrm>
            <a:off x="1367883" y="1999785"/>
            <a:ext cx="2057400" cy="400110"/>
          </a:xfrm>
          <a:prstGeom prst="rect">
            <a:avLst/>
          </a:prstGeom>
          <a:noFill/>
          <a:ln w="9525">
            <a:noFill/>
            <a:miter lim="800000"/>
            <a:headEnd/>
            <a:tailEnd/>
          </a:ln>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Kidron Valley</a:t>
            </a:r>
          </a:p>
        </p:txBody>
      </p:sp>
      <p:sp>
        <p:nvSpPr>
          <p:cNvPr id="10" name="Line 12">
            <a:extLst>
              <a:ext uri="{FF2B5EF4-FFF2-40B4-BE49-F238E27FC236}">
                <a16:creationId xmlns:a16="http://schemas.microsoft.com/office/drawing/2014/main" xmlns="" id="{F6130C72-47BD-47F3-AE66-06225096E70E}"/>
              </a:ext>
            </a:extLst>
          </p:cNvPr>
          <p:cNvSpPr>
            <a:spLocks noChangeShapeType="1"/>
          </p:cNvSpPr>
          <p:nvPr/>
        </p:nvSpPr>
        <p:spPr bwMode="auto">
          <a:xfrm>
            <a:off x="6547624" y="1600199"/>
            <a:ext cx="103632" cy="4572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1" name="Text Box 6">
            <a:extLst>
              <a:ext uri="{FF2B5EF4-FFF2-40B4-BE49-F238E27FC236}">
                <a16:creationId xmlns:a16="http://schemas.microsoft.com/office/drawing/2014/main" xmlns="" id="{3536C667-8921-4BCD-8CC4-6CB9921F73DA}"/>
              </a:ext>
            </a:extLst>
          </p:cNvPr>
          <p:cNvSpPr txBox="1">
            <a:spLocks noChangeArrowheads="1"/>
          </p:cNvSpPr>
          <p:nvPr/>
        </p:nvSpPr>
        <p:spPr bwMode="auto">
          <a:xfrm>
            <a:off x="5404624" y="1219199"/>
            <a:ext cx="2057400" cy="400110"/>
          </a:xfrm>
          <a:prstGeom prst="rect">
            <a:avLst/>
          </a:prstGeom>
          <a:noFill/>
          <a:ln w="9525">
            <a:noFill/>
            <a:miter lim="800000"/>
            <a:headEnd/>
            <a:tailEnd/>
          </a:ln>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Central Valley</a:t>
            </a:r>
          </a:p>
        </p:txBody>
      </p:sp>
      <p:sp>
        <p:nvSpPr>
          <p:cNvPr id="12" name="Line 12">
            <a:extLst>
              <a:ext uri="{FF2B5EF4-FFF2-40B4-BE49-F238E27FC236}">
                <a16:creationId xmlns:a16="http://schemas.microsoft.com/office/drawing/2014/main" xmlns="" id="{2B67EEBE-093C-4804-890B-29C5209447D1}"/>
              </a:ext>
            </a:extLst>
          </p:cNvPr>
          <p:cNvSpPr>
            <a:spLocks noChangeShapeType="1"/>
          </p:cNvSpPr>
          <p:nvPr/>
        </p:nvSpPr>
        <p:spPr bwMode="auto">
          <a:xfrm flipH="1" flipV="1">
            <a:off x="5754029" y="3242075"/>
            <a:ext cx="154704" cy="502331"/>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3" name="Text Box 6">
            <a:extLst>
              <a:ext uri="{FF2B5EF4-FFF2-40B4-BE49-F238E27FC236}">
                <a16:creationId xmlns:a16="http://schemas.microsoft.com/office/drawing/2014/main" xmlns="" id="{08245595-275F-4C47-8D56-B7C193080278}"/>
              </a:ext>
            </a:extLst>
          </p:cNvPr>
          <p:cNvSpPr txBox="1">
            <a:spLocks noChangeArrowheads="1"/>
          </p:cNvSpPr>
          <p:nvPr/>
        </p:nvSpPr>
        <p:spPr bwMode="auto">
          <a:xfrm>
            <a:off x="4913970" y="3744406"/>
            <a:ext cx="2057400" cy="400110"/>
          </a:xfrm>
          <a:prstGeom prst="rect">
            <a:avLst/>
          </a:prstGeom>
          <a:noFill/>
          <a:ln w="9525">
            <a:noFill/>
            <a:miter lim="800000"/>
            <a:headEnd/>
            <a:tailEnd/>
          </a:ln>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t>“Palace of David”</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406232818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670"/>
            <a:ext cx="9144000" cy="6766560"/>
          </a:xfrm>
          <a:prstGeom prst="rect">
            <a:avLst/>
          </a:prstGeom>
        </p:spPr>
      </p:pic>
      <p:sp>
        <p:nvSpPr>
          <p:cNvPr id="2" name="Text Placeholder 1"/>
          <p:cNvSpPr>
            <a:spLocks noGrp="1"/>
          </p:cNvSpPr>
          <p:nvPr>
            <p:ph type="body" sz="quarter" idx="10"/>
          </p:nvPr>
        </p:nvSpPr>
        <p:spPr/>
        <p:txBody>
          <a:bodyPr/>
          <a:lstStyle/>
          <a:p>
            <a:r>
              <a:rPr lang="en-US" dirty="0"/>
              <a:t>Slingers depicted on the Lachish Reliefs, from Sennacherib’s palace at Nineveh, circa 700 BC</a:t>
            </a:r>
          </a:p>
        </p:txBody>
      </p:sp>
      <p:sp>
        <p:nvSpPr>
          <p:cNvPr id="3" name="Text Placeholder 2"/>
          <p:cNvSpPr>
            <a:spLocks noGrp="1"/>
          </p:cNvSpPr>
          <p:nvPr>
            <p:ph type="body" sz="quarter" idx="12"/>
          </p:nvPr>
        </p:nvSpPr>
        <p:spPr/>
        <p:txBody>
          <a:bodyPr/>
          <a:lstStyle/>
          <a:p>
            <a:r>
              <a:rPr lang="en-US" dirty="0"/>
              <a:t>20:23</a:t>
            </a:r>
          </a:p>
        </p:txBody>
      </p:sp>
      <p:sp>
        <p:nvSpPr>
          <p:cNvPr id="4" name="Title 3"/>
          <p:cNvSpPr>
            <a:spLocks noGrp="1"/>
          </p:cNvSpPr>
          <p:nvPr>
            <p:ph type="title"/>
          </p:nvPr>
        </p:nvSpPr>
        <p:spPr/>
        <p:txBody>
          <a:bodyPr/>
          <a:lstStyle/>
          <a:p>
            <a:r>
              <a:rPr lang="en-US" dirty="0"/>
              <a:t>Now Joab was over the whole army of Israel</a:t>
            </a:r>
          </a:p>
        </p:txBody>
      </p:sp>
    </p:spTree>
    <p:extLst>
      <p:ext uri="{BB962C8B-B14F-4D97-AF65-F5344CB8AC3E}">
        <p14:creationId xmlns:p14="http://schemas.microsoft.com/office/powerpoint/2010/main" val="142639281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9060"/>
            <a:ext cx="9144000" cy="6159880"/>
          </a:xfrm>
          <a:prstGeom prst="rect">
            <a:avLst/>
          </a:prstGeom>
        </p:spPr>
      </p:pic>
      <p:sp>
        <p:nvSpPr>
          <p:cNvPr id="2" name="Text Placeholder 1"/>
          <p:cNvSpPr>
            <a:spLocks noGrp="1"/>
          </p:cNvSpPr>
          <p:nvPr>
            <p:ph type="body" sz="quarter" idx="10"/>
          </p:nvPr>
        </p:nvSpPr>
        <p:spPr/>
        <p:txBody>
          <a:bodyPr/>
          <a:lstStyle/>
          <a:p>
            <a:r>
              <a:rPr lang="en-US" dirty="0"/>
              <a:t>Ashurbanipal and his servants hunting from horseback, from Nineveh, 7th century BC</a:t>
            </a:r>
          </a:p>
        </p:txBody>
      </p:sp>
      <p:sp>
        <p:nvSpPr>
          <p:cNvPr id="3" name="Text Placeholder 2"/>
          <p:cNvSpPr>
            <a:spLocks noGrp="1"/>
          </p:cNvSpPr>
          <p:nvPr>
            <p:ph type="body" sz="quarter" idx="12"/>
          </p:nvPr>
        </p:nvSpPr>
        <p:spPr/>
        <p:txBody>
          <a:bodyPr/>
          <a:lstStyle/>
          <a:p>
            <a:r>
              <a:rPr lang="en-US" dirty="0"/>
              <a:t>20:23</a:t>
            </a:r>
          </a:p>
        </p:txBody>
      </p:sp>
      <p:sp>
        <p:nvSpPr>
          <p:cNvPr id="4" name="Title 3"/>
          <p:cNvSpPr>
            <a:spLocks noGrp="1"/>
          </p:cNvSpPr>
          <p:nvPr>
            <p:ph type="title"/>
          </p:nvPr>
        </p:nvSpPr>
        <p:spPr/>
        <p:txBody>
          <a:bodyPr/>
          <a:lstStyle/>
          <a:p>
            <a:r>
              <a:rPr lang="en-US" dirty="0"/>
              <a:t>Now Joab was over the whole army of Israel</a:t>
            </a:r>
          </a:p>
        </p:txBody>
      </p:sp>
    </p:spTree>
    <p:extLst>
      <p:ext uri="{BB962C8B-B14F-4D97-AF65-F5344CB8AC3E}">
        <p14:creationId xmlns:p14="http://schemas.microsoft.com/office/powerpoint/2010/main" val="204783278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artifact, building, stone, brick&#10;&#10;Description automatically generated">
            <a:extLst>
              <a:ext uri="{FF2B5EF4-FFF2-40B4-BE49-F238E27FC236}">
                <a16:creationId xmlns:a16="http://schemas.microsoft.com/office/drawing/2014/main" xmlns="" id="{E4806998-17F0-4750-A516-BBCB51714C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Philistine captives at celebration of victory over Sea Peoples, from Medinet Habu, circa 1185 BC</a:t>
            </a:r>
          </a:p>
        </p:txBody>
      </p:sp>
      <p:sp>
        <p:nvSpPr>
          <p:cNvPr id="3" name="Text Placeholder 2"/>
          <p:cNvSpPr>
            <a:spLocks noGrp="1"/>
          </p:cNvSpPr>
          <p:nvPr>
            <p:ph type="body" sz="quarter" idx="12"/>
          </p:nvPr>
        </p:nvSpPr>
        <p:spPr/>
        <p:txBody>
          <a:bodyPr/>
          <a:lstStyle/>
          <a:p>
            <a:r>
              <a:rPr lang="en-US" dirty="0"/>
              <a:t>20:23</a:t>
            </a:r>
          </a:p>
        </p:txBody>
      </p:sp>
      <p:sp>
        <p:nvSpPr>
          <p:cNvPr id="4" name="Title 3"/>
          <p:cNvSpPr>
            <a:spLocks noGrp="1"/>
          </p:cNvSpPr>
          <p:nvPr>
            <p:ph type="title"/>
          </p:nvPr>
        </p:nvSpPr>
        <p:spPr/>
        <p:txBody>
          <a:bodyPr/>
          <a:lstStyle/>
          <a:p>
            <a:r>
              <a:rPr lang="en-US" dirty="0"/>
              <a:t>And </a:t>
            </a:r>
            <a:r>
              <a:rPr lang="en-US" dirty="0" err="1"/>
              <a:t>Benaiah</a:t>
            </a:r>
            <a:r>
              <a:rPr lang="en-US" dirty="0"/>
              <a:t> the son of </a:t>
            </a:r>
            <a:r>
              <a:rPr lang="en-US" dirty="0" err="1"/>
              <a:t>Jehoiada</a:t>
            </a:r>
            <a:r>
              <a:rPr lang="en-US" dirty="0"/>
              <a:t> was over the Cherethites and over the Pelethites</a:t>
            </a:r>
          </a:p>
        </p:txBody>
      </p:sp>
    </p:spTree>
    <p:extLst>
      <p:ext uri="{BB962C8B-B14F-4D97-AF65-F5344CB8AC3E}">
        <p14:creationId xmlns:p14="http://schemas.microsoft.com/office/powerpoint/2010/main" val="19605479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PCB size\Mark IBEX 2019-pcb\Israel Museum\Tel Dan Inscription, earliest known mention of David, 9th c BC, close up, mjb190416629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9413"/>
            <a:ext cx="9144000" cy="60991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Tel Dan Stele, Aramaic inscription with the earliest known mention of David, circa 830 BC</a:t>
            </a:r>
          </a:p>
        </p:txBody>
      </p:sp>
      <p:sp>
        <p:nvSpPr>
          <p:cNvPr id="3" name="Text Placeholder 2"/>
          <p:cNvSpPr>
            <a:spLocks noGrp="1"/>
          </p:cNvSpPr>
          <p:nvPr>
            <p:ph type="body" sz="quarter" idx="12"/>
          </p:nvPr>
        </p:nvSpPr>
        <p:spPr/>
        <p:txBody>
          <a:bodyPr/>
          <a:lstStyle/>
          <a:p>
            <a:r>
              <a:rPr lang="en-US" dirty="0"/>
              <a:t>20:1</a:t>
            </a:r>
          </a:p>
        </p:txBody>
      </p:sp>
      <p:sp>
        <p:nvSpPr>
          <p:cNvPr id="4" name="Title 3"/>
          <p:cNvSpPr>
            <a:spLocks noGrp="1"/>
          </p:cNvSpPr>
          <p:nvPr>
            <p:ph type="title"/>
          </p:nvPr>
        </p:nvSpPr>
        <p:spPr/>
        <p:txBody>
          <a:bodyPr/>
          <a:lstStyle/>
          <a:p>
            <a:r>
              <a:rPr lang="en-US" dirty="0"/>
              <a:t>And he said, “We have no portion in David, nor do we have an inheritance in the son of Jesse”</a:t>
            </a:r>
          </a:p>
        </p:txBody>
      </p:sp>
      <p:sp>
        <p:nvSpPr>
          <p:cNvPr id="5" name="Rectangle 4"/>
          <p:cNvSpPr/>
          <p:nvPr/>
        </p:nvSpPr>
        <p:spPr>
          <a:xfrm>
            <a:off x="3238500" y="2686050"/>
            <a:ext cx="2190750" cy="742950"/>
          </a:xfrm>
          <a:prstGeom prst="rect">
            <a:avLst/>
          </a:prstGeom>
          <a:no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602698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7E51FC3B-1EFC-416D-96A4-2CF6C6E01E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Prisoners of war hauling a sledge, from Nineveh, reign of Sennacherib, circa 700 BC</a:t>
            </a:r>
          </a:p>
        </p:txBody>
      </p:sp>
      <p:sp>
        <p:nvSpPr>
          <p:cNvPr id="3" name="Text Placeholder 2"/>
          <p:cNvSpPr>
            <a:spLocks noGrp="1"/>
          </p:cNvSpPr>
          <p:nvPr>
            <p:ph type="body" sz="quarter" idx="12"/>
          </p:nvPr>
        </p:nvSpPr>
        <p:spPr/>
        <p:txBody>
          <a:bodyPr/>
          <a:lstStyle/>
          <a:p>
            <a:r>
              <a:rPr lang="en-US" dirty="0"/>
              <a:t>20:24</a:t>
            </a:r>
          </a:p>
        </p:txBody>
      </p:sp>
      <p:sp>
        <p:nvSpPr>
          <p:cNvPr id="4" name="Title 3"/>
          <p:cNvSpPr>
            <a:spLocks noGrp="1"/>
          </p:cNvSpPr>
          <p:nvPr>
            <p:ph type="title"/>
          </p:nvPr>
        </p:nvSpPr>
        <p:spPr/>
        <p:txBody>
          <a:bodyPr/>
          <a:lstStyle/>
          <a:p>
            <a:r>
              <a:rPr lang="en-US" dirty="0" err="1"/>
              <a:t>Adoram</a:t>
            </a:r>
            <a:r>
              <a:rPr lang="en-US" dirty="0"/>
              <a:t> was over the forced labor</a:t>
            </a:r>
          </a:p>
        </p:txBody>
      </p:sp>
    </p:spTree>
    <p:extLst>
      <p:ext uri="{BB962C8B-B14F-4D97-AF65-F5344CB8AC3E}">
        <p14:creationId xmlns:p14="http://schemas.microsoft.com/office/powerpoint/2010/main" val="147381723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Assyrians moving a winged bull on a sledge, reign of Sennacherib, circa 700 BC (sketch)</a:t>
            </a:r>
          </a:p>
        </p:txBody>
      </p:sp>
      <p:sp>
        <p:nvSpPr>
          <p:cNvPr id="3" name="Text Placeholder 2"/>
          <p:cNvSpPr>
            <a:spLocks noGrp="1"/>
          </p:cNvSpPr>
          <p:nvPr>
            <p:ph type="body" sz="quarter" idx="12"/>
          </p:nvPr>
        </p:nvSpPr>
        <p:spPr/>
        <p:txBody>
          <a:bodyPr/>
          <a:lstStyle/>
          <a:p>
            <a:r>
              <a:rPr lang="en-US" dirty="0"/>
              <a:t>20:24</a:t>
            </a:r>
          </a:p>
        </p:txBody>
      </p:sp>
      <p:sp>
        <p:nvSpPr>
          <p:cNvPr id="4" name="Title 3"/>
          <p:cNvSpPr>
            <a:spLocks noGrp="1"/>
          </p:cNvSpPr>
          <p:nvPr>
            <p:ph type="title"/>
          </p:nvPr>
        </p:nvSpPr>
        <p:spPr/>
        <p:txBody>
          <a:bodyPr/>
          <a:lstStyle/>
          <a:p>
            <a:r>
              <a:rPr lang="en-US" dirty="0" err="1"/>
              <a:t>Adoram</a:t>
            </a:r>
            <a:r>
              <a:rPr lang="en-US" dirty="0"/>
              <a:t> was over the forced labor</a:t>
            </a:r>
          </a:p>
        </p:txBody>
      </p:sp>
      <p:pic>
        <p:nvPicPr>
          <p:cNvPr id="5" name="Picture 4" descr="Screen Shot 2016-02-11 at 12.57.12 PM.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31182"/>
            <a:ext cx="9144000" cy="4195636"/>
          </a:xfrm>
          <a:prstGeom prst="rect">
            <a:avLst/>
          </a:prstGeom>
        </p:spPr>
      </p:pic>
    </p:spTree>
    <p:extLst>
      <p:ext uri="{BB962C8B-B14F-4D97-AF65-F5344CB8AC3E}">
        <p14:creationId xmlns:p14="http://schemas.microsoft.com/office/powerpoint/2010/main" val="350869332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1722"/>
            <a:ext cx="9144000" cy="6620256"/>
          </a:xfrm>
          <a:prstGeom prst="rect">
            <a:avLst/>
          </a:prstGeom>
        </p:spPr>
      </p:pic>
      <p:sp>
        <p:nvSpPr>
          <p:cNvPr id="2" name="Text Placeholder 1"/>
          <p:cNvSpPr>
            <a:spLocks noGrp="1"/>
          </p:cNvSpPr>
          <p:nvPr>
            <p:ph type="body" sz="quarter" idx="10"/>
          </p:nvPr>
        </p:nvSpPr>
        <p:spPr/>
        <p:txBody>
          <a:bodyPr/>
          <a:lstStyle/>
          <a:p>
            <a:r>
              <a:rPr lang="en-US" dirty="0"/>
              <a:t>Relief of men hauling cedar logs, from Khorsabad, circa 710 BC</a:t>
            </a:r>
          </a:p>
        </p:txBody>
      </p:sp>
      <p:sp>
        <p:nvSpPr>
          <p:cNvPr id="3" name="Text Placeholder 2"/>
          <p:cNvSpPr>
            <a:spLocks noGrp="1"/>
          </p:cNvSpPr>
          <p:nvPr>
            <p:ph type="body" sz="quarter" idx="12"/>
          </p:nvPr>
        </p:nvSpPr>
        <p:spPr/>
        <p:txBody>
          <a:bodyPr/>
          <a:lstStyle/>
          <a:p>
            <a:r>
              <a:rPr lang="en-US" dirty="0"/>
              <a:t>20:24</a:t>
            </a:r>
          </a:p>
        </p:txBody>
      </p:sp>
      <p:sp>
        <p:nvSpPr>
          <p:cNvPr id="4" name="Title 3"/>
          <p:cNvSpPr>
            <a:spLocks noGrp="1"/>
          </p:cNvSpPr>
          <p:nvPr>
            <p:ph type="title"/>
          </p:nvPr>
        </p:nvSpPr>
        <p:spPr/>
        <p:txBody>
          <a:bodyPr/>
          <a:lstStyle/>
          <a:p>
            <a:r>
              <a:rPr lang="en-US" dirty="0" err="1"/>
              <a:t>Adoram</a:t>
            </a:r>
            <a:r>
              <a:rPr lang="en-US" dirty="0"/>
              <a:t> was over the forced labor</a:t>
            </a:r>
          </a:p>
        </p:txBody>
      </p:sp>
    </p:spTree>
    <p:extLst>
      <p:ext uri="{BB962C8B-B14F-4D97-AF65-F5344CB8AC3E}">
        <p14:creationId xmlns:p14="http://schemas.microsoft.com/office/powerpoint/2010/main" val="30925281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scribes, from the central palace at Nimrud, reign of Tiglath-pileser III, 745–727 BC</a:t>
            </a:r>
          </a:p>
        </p:txBody>
      </p:sp>
      <p:sp>
        <p:nvSpPr>
          <p:cNvPr id="3" name="Text Placeholder 2"/>
          <p:cNvSpPr>
            <a:spLocks noGrp="1"/>
          </p:cNvSpPr>
          <p:nvPr>
            <p:ph type="body" sz="quarter" idx="12"/>
          </p:nvPr>
        </p:nvSpPr>
        <p:spPr/>
        <p:txBody>
          <a:bodyPr/>
          <a:lstStyle/>
          <a:p>
            <a:r>
              <a:rPr lang="en-US" dirty="0"/>
              <a:t>20:24</a:t>
            </a:r>
          </a:p>
        </p:txBody>
      </p:sp>
      <p:sp>
        <p:nvSpPr>
          <p:cNvPr id="4" name="Title 3"/>
          <p:cNvSpPr>
            <a:spLocks noGrp="1"/>
          </p:cNvSpPr>
          <p:nvPr>
            <p:ph type="title"/>
          </p:nvPr>
        </p:nvSpPr>
        <p:spPr/>
        <p:txBody>
          <a:bodyPr/>
          <a:lstStyle/>
          <a:p>
            <a:r>
              <a:rPr lang="en-US" dirty="0"/>
              <a:t>Jehoshaphat the son of </a:t>
            </a:r>
            <a:r>
              <a:rPr lang="en-US" dirty="0" err="1"/>
              <a:t>Ahilud</a:t>
            </a:r>
            <a:r>
              <a:rPr lang="en-US" dirty="0"/>
              <a:t> was the recorder</a:t>
            </a:r>
          </a:p>
        </p:txBody>
      </p:sp>
      <p:pic>
        <p:nvPicPr>
          <p:cNvPr id="6" name="Picture 5" descr="Nimrud, central palace, Tiglath-pileser III relief with scribes, adr090506980.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209" y="371856"/>
            <a:ext cx="9194418" cy="6114288"/>
          </a:xfrm>
          <a:prstGeom prst="rect">
            <a:avLst/>
          </a:prstGeom>
        </p:spPr>
      </p:pic>
    </p:spTree>
    <p:extLst>
      <p:ext uri="{BB962C8B-B14F-4D97-AF65-F5344CB8AC3E}">
        <p14:creationId xmlns:p14="http://schemas.microsoft.com/office/powerpoint/2010/main" val="3865312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descr="C:\Users\Kris\Documents\Bolen\PCB size\Louvre-pcb\Egypt\Statue of sitting scribe with papyrus, from Saqqara, 2600-2350 BC, tb092819684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414" y="0"/>
            <a:ext cx="518517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a sitting scribe with a papyrus roll, from Saqqara, 2600–2350 BC</a:t>
            </a:r>
          </a:p>
        </p:txBody>
      </p:sp>
      <p:sp>
        <p:nvSpPr>
          <p:cNvPr id="3" name="Text Placeholder 2"/>
          <p:cNvSpPr>
            <a:spLocks noGrp="1"/>
          </p:cNvSpPr>
          <p:nvPr>
            <p:ph type="body" sz="quarter" idx="12"/>
          </p:nvPr>
        </p:nvSpPr>
        <p:spPr/>
        <p:txBody>
          <a:bodyPr/>
          <a:lstStyle/>
          <a:p>
            <a:r>
              <a:rPr lang="en-US" dirty="0"/>
              <a:t>20:25</a:t>
            </a:r>
          </a:p>
        </p:txBody>
      </p:sp>
      <p:sp>
        <p:nvSpPr>
          <p:cNvPr id="4" name="Title 3"/>
          <p:cNvSpPr>
            <a:spLocks noGrp="1"/>
          </p:cNvSpPr>
          <p:nvPr>
            <p:ph type="title"/>
          </p:nvPr>
        </p:nvSpPr>
        <p:spPr/>
        <p:txBody>
          <a:bodyPr/>
          <a:lstStyle/>
          <a:p>
            <a:r>
              <a:rPr lang="en-US" dirty="0"/>
              <a:t>And Sheva was the scribe</a:t>
            </a:r>
          </a:p>
        </p:txBody>
      </p:sp>
    </p:spTree>
    <p:extLst>
      <p:ext uri="{BB962C8B-B14F-4D97-AF65-F5344CB8AC3E}">
        <p14:creationId xmlns:p14="http://schemas.microsoft.com/office/powerpoint/2010/main" val="272853871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amaritan high priest and son, bwb041800102-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Samaritan high priest and his son on Mount Gerizim</a:t>
            </a:r>
          </a:p>
        </p:txBody>
      </p:sp>
      <p:sp>
        <p:nvSpPr>
          <p:cNvPr id="3" name="Text Placeholder 2"/>
          <p:cNvSpPr>
            <a:spLocks noGrp="1"/>
          </p:cNvSpPr>
          <p:nvPr>
            <p:ph type="body" sz="quarter" idx="12"/>
          </p:nvPr>
        </p:nvSpPr>
        <p:spPr/>
        <p:txBody>
          <a:bodyPr/>
          <a:lstStyle/>
          <a:p>
            <a:r>
              <a:rPr lang="en-US" dirty="0"/>
              <a:t>20:25</a:t>
            </a:r>
          </a:p>
        </p:txBody>
      </p:sp>
      <p:sp>
        <p:nvSpPr>
          <p:cNvPr id="4" name="Title 3"/>
          <p:cNvSpPr>
            <a:spLocks noGrp="1"/>
          </p:cNvSpPr>
          <p:nvPr>
            <p:ph type="title"/>
          </p:nvPr>
        </p:nvSpPr>
        <p:spPr/>
        <p:txBody>
          <a:bodyPr/>
          <a:lstStyle/>
          <a:p>
            <a:r>
              <a:rPr lang="en-US" dirty="0"/>
              <a:t>Zadok and </a:t>
            </a:r>
            <a:r>
              <a:rPr lang="en-US" dirty="0" err="1"/>
              <a:t>Abiathar</a:t>
            </a:r>
            <a:r>
              <a:rPr lang="en-US" dirty="0"/>
              <a:t> were priests</a:t>
            </a:r>
          </a:p>
        </p:txBody>
      </p:sp>
    </p:spTree>
    <p:extLst>
      <p:ext uri="{BB962C8B-B14F-4D97-AF65-F5344CB8AC3E}">
        <p14:creationId xmlns:p14="http://schemas.microsoft.com/office/powerpoint/2010/main" val="163357462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abernacle model high priest, tb02280470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Model of the high priest in the tabernacle</a:t>
            </a:r>
          </a:p>
        </p:txBody>
      </p:sp>
      <p:sp>
        <p:nvSpPr>
          <p:cNvPr id="3" name="Text Placeholder 2"/>
          <p:cNvSpPr>
            <a:spLocks noGrp="1"/>
          </p:cNvSpPr>
          <p:nvPr>
            <p:ph type="body" sz="quarter" idx="12"/>
          </p:nvPr>
        </p:nvSpPr>
        <p:spPr/>
        <p:txBody>
          <a:bodyPr/>
          <a:lstStyle/>
          <a:p>
            <a:r>
              <a:rPr lang="en-US" dirty="0"/>
              <a:t>20:26</a:t>
            </a:r>
          </a:p>
        </p:txBody>
      </p:sp>
      <p:sp>
        <p:nvSpPr>
          <p:cNvPr id="4" name="Title 3"/>
          <p:cNvSpPr>
            <a:spLocks noGrp="1"/>
          </p:cNvSpPr>
          <p:nvPr>
            <p:ph type="title"/>
          </p:nvPr>
        </p:nvSpPr>
        <p:spPr/>
        <p:txBody>
          <a:bodyPr/>
          <a:lstStyle/>
          <a:p>
            <a:r>
              <a:rPr lang="en-US" dirty="0"/>
              <a:t>Ira the </a:t>
            </a:r>
            <a:r>
              <a:rPr lang="en-US" dirty="0" err="1"/>
              <a:t>Jairite</a:t>
            </a:r>
            <a:r>
              <a:rPr lang="en-US" dirty="0"/>
              <a:t> was also David’s priest</a:t>
            </a:r>
          </a:p>
        </p:txBody>
      </p:sp>
    </p:spTree>
    <p:extLst>
      <p:ext uri="{BB962C8B-B14F-4D97-AF65-F5344CB8AC3E}">
        <p14:creationId xmlns:p14="http://schemas.microsoft.com/office/powerpoint/2010/main" val="145218570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1890" y="0"/>
            <a:ext cx="2740221" cy="6858000"/>
          </a:xfrm>
          <a:prstGeom prst="rect">
            <a:avLst/>
          </a:prstGeom>
        </p:spPr>
      </p:pic>
      <p:sp>
        <p:nvSpPr>
          <p:cNvPr id="2" name="Text Placeholder 1"/>
          <p:cNvSpPr>
            <a:spLocks noGrp="1"/>
          </p:cNvSpPr>
          <p:nvPr>
            <p:ph type="body" sz="quarter" idx="10"/>
          </p:nvPr>
        </p:nvSpPr>
        <p:spPr/>
        <p:txBody>
          <a:bodyPr/>
          <a:lstStyle/>
          <a:p>
            <a:r>
              <a:rPr lang="en-US" dirty="0"/>
              <a:t>Relief of a Neo-Assyrian priest with a pomegranate scepter (sketch)</a:t>
            </a:r>
          </a:p>
        </p:txBody>
      </p:sp>
      <p:sp>
        <p:nvSpPr>
          <p:cNvPr id="3" name="Text Placeholder 2"/>
          <p:cNvSpPr>
            <a:spLocks noGrp="1"/>
          </p:cNvSpPr>
          <p:nvPr>
            <p:ph type="body" sz="quarter" idx="12"/>
          </p:nvPr>
        </p:nvSpPr>
        <p:spPr/>
        <p:txBody>
          <a:bodyPr/>
          <a:lstStyle/>
          <a:p>
            <a:r>
              <a:rPr lang="en-US" dirty="0"/>
              <a:t>20:26</a:t>
            </a:r>
          </a:p>
        </p:txBody>
      </p:sp>
      <p:sp>
        <p:nvSpPr>
          <p:cNvPr id="4" name="Title 3"/>
          <p:cNvSpPr>
            <a:spLocks noGrp="1"/>
          </p:cNvSpPr>
          <p:nvPr>
            <p:ph type="title"/>
          </p:nvPr>
        </p:nvSpPr>
        <p:spPr/>
        <p:txBody>
          <a:bodyPr/>
          <a:lstStyle/>
          <a:p>
            <a:r>
              <a:rPr lang="en-US" dirty="0"/>
              <a:t>Ira the </a:t>
            </a:r>
            <a:r>
              <a:rPr lang="en-US" dirty="0" err="1"/>
              <a:t>Jairite</a:t>
            </a:r>
            <a:r>
              <a:rPr lang="en-US" dirty="0"/>
              <a:t> was also David’s priest</a:t>
            </a:r>
          </a:p>
        </p:txBody>
      </p:sp>
    </p:spTree>
    <p:extLst>
      <p:ext uri="{BB962C8B-B14F-4D97-AF65-F5344CB8AC3E}">
        <p14:creationId xmlns:p14="http://schemas.microsoft.com/office/powerpoint/2010/main" val="1462403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C:\Users\Kris\Documents\Bolen\PCB size\Louvre-pcb\Levant\Mesha Stela celebrating victory over dynasty of Omri king of Israel, basalt, from Diban, ca 810 BC, tb0927194247.jpg"/>
          <p:cNvPicPr>
            <a:picLocks noChangeAspect="1" noChangeArrowheads="1"/>
          </p:cNvPicPr>
          <p:nvPr/>
        </p:nvPicPr>
        <p:blipFill rotWithShape="1">
          <a:blip r:embed="rId3">
            <a:extLst>
              <a:ext uri="{28A0092B-C50C-407E-A947-70E740481C1C}">
                <a14:useLocalDpi xmlns:a14="http://schemas.microsoft.com/office/drawing/2010/main" val="0"/>
              </a:ext>
            </a:extLst>
          </a:blip>
          <a:srcRect b="833"/>
          <a:stretch/>
        </p:blipFill>
        <p:spPr bwMode="auto">
          <a:xfrm>
            <a:off x="2456260" y="57150"/>
            <a:ext cx="4231481" cy="68008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Mesha Stele, also called the Moabite Stone, from </a:t>
            </a:r>
            <a:r>
              <a:rPr lang="en-US" dirty="0" err="1"/>
              <a:t>Diban</a:t>
            </a:r>
            <a:r>
              <a:rPr lang="en-US" dirty="0"/>
              <a:t>, circa 820 BC</a:t>
            </a:r>
          </a:p>
        </p:txBody>
      </p:sp>
      <p:sp>
        <p:nvSpPr>
          <p:cNvPr id="3" name="Text Placeholder 2"/>
          <p:cNvSpPr>
            <a:spLocks noGrp="1"/>
          </p:cNvSpPr>
          <p:nvPr>
            <p:ph type="body" sz="quarter" idx="12"/>
          </p:nvPr>
        </p:nvSpPr>
        <p:spPr/>
        <p:txBody>
          <a:bodyPr/>
          <a:lstStyle/>
          <a:p>
            <a:r>
              <a:rPr lang="en-US" dirty="0"/>
              <a:t>20:1</a:t>
            </a:r>
          </a:p>
        </p:txBody>
      </p:sp>
      <p:sp>
        <p:nvSpPr>
          <p:cNvPr id="4" name="Title 3"/>
          <p:cNvSpPr>
            <a:spLocks noGrp="1"/>
          </p:cNvSpPr>
          <p:nvPr>
            <p:ph type="title"/>
          </p:nvPr>
        </p:nvSpPr>
        <p:spPr/>
        <p:txBody>
          <a:bodyPr/>
          <a:lstStyle/>
          <a:p>
            <a:r>
              <a:rPr lang="en-US" dirty="0"/>
              <a:t>And he said, “We have no portion in David, nor do we have an inheritance in the son of Jesse”</a:t>
            </a:r>
          </a:p>
        </p:txBody>
      </p:sp>
    </p:spTree>
    <p:extLst>
      <p:ext uri="{BB962C8B-B14F-4D97-AF65-F5344CB8AC3E}">
        <p14:creationId xmlns:p14="http://schemas.microsoft.com/office/powerpoint/2010/main" val="24142053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275874" y="0"/>
            <a:ext cx="6592252" cy="6858000"/>
            <a:chOff x="1275874" y="0"/>
            <a:chExt cx="6592252" cy="685800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5874" y="0"/>
              <a:ext cx="6592252" cy="6858000"/>
            </a:xfrm>
            <a:prstGeom prst="rect">
              <a:avLst/>
            </a:prstGeom>
          </p:spPr>
        </p:pic>
        <p:sp>
          <p:nvSpPr>
            <p:cNvPr id="9" name="Rectangle 8"/>
            <p:cNvSpPr/>
            <p:nvPr/>
          </p:nvSpPr>
          <p:spPr>
            <a:xfrm>
              <a:off x="2439988" y="1319866"/>
              <a:ext cx="571500" cy="267634"/>
            </a:xfrm>
            <a:prstGeom prst="rect">
              <a:avLst/>
            </a:prstGeom>
            <a:noFill/>
            <a:ln w="19050">
              <a:solidFill>
                <a:srgbClr val="FE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287588" y="6102040"/>
              <a:ext cx="571500" cy="267634"/>
            </a:xfrm>
            <a:prstGeom prst="rect">
              <a:avLst/>
            </a:prstGeom>
            <a:noFill/>
            <a:ln w="19050">
              <a:solidFill>
                <a:srgbClr val="FE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 Placeholder 1"/>
          <p:cNvSpPr>
            <a:spLocks noGrp="1"/>
          </p:cNvSpPr>
          <p:nvPr>
            <p:ph type="body" sz="quarter" idx="10"/>
          </p:nvPr>
        </p:nvSpPr>
        <p:spPr/>
        <p:txBody>
          <a:bodyPr/>
          <a:lstStyle/>
          <a:p>
            <a:r>
              <a:rPr lang="en-US" dirty="0"/>
              <a:t>Mesha Stele, also known as the Moabite Stone, circa 820 BC</a:t>
            </a:r>
          </a:p>
        </p:txBody>
      </p:sp>
      <p:sp>
        <p:nvSpPr>
          <p:cNvPr id="3" name="Text Placeholder 2"/>
          <p:cNvSpPr>
            <a:spLocks noGrp="1"/>
          </p:cNvSpPr>
          <p:nvPr>
            <p:ph type="body" sz="quarter" idx="12"/>
          </p:nvPr>
        </p:nvSpPr>
        <p:spPr/>
        <p:txBody>
          <a:bodyPr/>
          <a:lstStyle/>
          <a:p>
            <a:r>
              <a:rPr lang="en-US" dirty="0"/>
              <a:t>20:1</a:t>
            </a:r>
          </a:p>
        </p:txBody>
      </p:sp>
      <p:sp>
        <p:nvSpPr>
          <p:cNvPr id="4" name="Title 3"/>
          <p:cNvSpPr>
            <a:spLocks noGrp="1"/>
          </p:cNvSpPr>
          <p:nvPr>
            <p:ph type="title"/>
          </p:nvPr>
        </p:nvSpPr>
        <p:spPr/>
        <p:txBody>
          <a:bodyPr/>
          <a:lstStyle/>
          <a:p>
            <a:r>
              <a:rPr lang="en-US" dirty="0"/>
              <a:t>And he said, “We have no portion in David, nor do we have an inheritance in the son of Jesse”</a:t>
            </a:r>
          </a:p>
        </p:txBody>
      </p:sp>
    </p:spTree>
    <p:extLst>
      <p:ext uri="{BB962C8B-B14F-4D97-AF65-F5344CB8AC3E}">
        <p14:creationId xmlns:p14="http://schemas.microsoft.com/office/powerpoint/2010/main" val="26121708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02 HVHL\36 Bivin\Negev\Bedouin tent with camel, near Beersheba, db64010615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tent near Beersheba</a:t>
            </a:r>
          </a:p>
        </p:txBody>
      </p:sp>
      <p:sp>
        <p:nvSpPr>
          <p:cNvPr id="3" name="Text Placeholder 2"/>
          <p:cNvSpPr>
            <a:spLocks noGrp="1"/>
          </p:cNvSpPr>
          <p:nvPr>
            <p:ph type="body" sz="quarter" idx="12"/>
          </p:nvPr>
        </p:nvSpPr>
        <p:spPr/>
        <p:txBody>
          <a:bodyPr/>
          <a:lstStyle/>
          <a:p>
            <a:r>
              <a:rPr lang="en-US" dirty="0"/>
              <a:t>20:1</a:t>
            </a:r>
          </a:p>
        </p:txBody>
      </p:sp>
      <p:sp>
        <p:nvSpPr>
          <p:cNvPr id="4" name="Title 3"/>
          <p:cNvSpPr>
            <a:spLocks noGrp="1"/>
          </p:cNvSpPr>
          <p:nvPr>
            <p:ph type="title"/>
          </p:nvPr>
        </p:nvSpPr>
        <p:spPr/>
        <p:txBody>
          <a:bodyPr/>
          <a:lstStyle/>
          <a:p>
            <a:r>
              <a:rPr lang="en-US" dirty="0"/>
              <a:t>And he said, “Every man to his tents, O Israel!”</a:t>
            </a:r>
          </a:p>
        </p:txBody>
      </p:sp>
    </p:spTree>
    <p:extLst>
      <p:ext uri="{BB962C8B-B14F-4D97-AF65-F5344CB8AC3E}">
        <p14:creationId xmlns:p14="http://schemas.microsoft.com/office/powerpoint/2010/main" val="26893512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F2DCE609-979C-4BCF-8B98-A6F0B99FC7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
        <p:nvSpPr>
          <p:cNvPr id="2" name="Text Placeholder 1"/>
          <p:cNvSpPr>
            <a:spLocks noGrp="1"/>
          </p:cNvSpPr>
          <p:nvPr>
            <p:ph type="body" sz="quarter" idx="10"/>
          </p:nvPr>
        </p:nvSpPr>
        <p:spPr/>
        <p:txBody>
          <a:bodyPr/>
          <a:lstStyle/>
          <a:p>
            <a:r>
              <a:rPr lang="en-US" dirty="0"/>
              <a:t>“Tribes of Israel Street” sign in Jerusalem</a:t>
            </a:r>
          </a:p>
        </p:txBody>
      </p:sp>
      <p:sp>
        <p:nvSpPr>
          <p:cNvPr id="3" name="Text Placeholder 2"/>
          <p:cNvSpPr>
            <a:spLocks noGrp="1"/>
          </p:cNvSpPr>
          <p:nvPr>
            <p:ph type="body" sz="quarter" idx="12"/>
          </p:nvPr>
        </p:nvSpPr>
        <p:spPr/>
        <p:txBody>
          <a:bodyPr/>
          <a:lstStyle/>
          <a:p>
            <a:r>
              <a:rPr lang="en-US" dirty="0"/>
              <a:t>20:2</a:t>
            </a:r>
          </a:p>
        </p:txBody>
      </p:sp>
      <p:sp>
        <p:nvSpPr>
          <p:cNvPr id="4" name="Title 3"/>
          <p:cNvSpPr>
            <a:spLocks noGrp="1"/>
          </p:cNvSpPr>
          <p:nvPr>
            <p:ph type="title"/>
          </p:nvPr>
        </p:nvSpPr>
        <p:spPr/>
        <p:txBody>
          <a:bodyPr/>
          <a:lstStyle/>
          <a:p>
            <a:r>
              <a:rPr lang="en-US" dirty="0"/>
              <a:t>So all the men of Israel stopped following David and followed Sheba the son of Bichri</a:t>
            </a:r>
          </a:p>
        </p:txBody>
      </p:sp>
    </p:spTree>
    <p:extLst>
      <p:ext uri="{BB962C8B-B14F-4D97-AF65-F5344CB8AC3E}">
        <p14:creationId xmlns:p14="http://schemas.microsoft.com/office/powerpoint/2010/main" val="31523620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Men bowing before Shalmaneser III, on the bronze gate bands at Balawat, 9th century BC </a:t>
            </a:r>
          </a:p>
        </p:txBody>
      </p:sp>
      <p:sp>
        <p:nvSpPr>
          <p:cNvPr id="3" name="Text Placeholder 2"/>
          <p:cNvSpPr>
            <a:spLocks noGrp="1"/>
          </p:cNvSpPr>
          <p:nvPr>
            <p:ph type="body" sz="quarter" idx="12"/>
          </p:nvPr>
        </p:nvSpPr>
        <p:spPr/>
        <p:txBody>
          <a:bodyPr/>
          <a:lstStyle/>
          <a:p>
            <a:r>
              <a:rPr lang="en-US" dirty="0"/>
              <a:t>20:2</a:t>
            </a:r>
          </a:p>
        </p:txBody>
      </p:sp>
      <p:sp>
        <p:nvSpPr>
          <p:cNvPr id="4" name="Title 3"/>
          <p:cNvSpPr>
            <a:spLocks noGrp="1"/>
          </p:cNvSpPr>
          <p:nvPr>
            <p:ph type="title"/>
          </p:nvPr>
        </p:nvSpPr>
        <p:spPr/>
        <p:txBody>
          <a:bodyPr/>
          <a:lstStyle/>
          <a:p>
            <a:r>
              <a:rPr lang="en-US" dirty="0"/>
              <a:t>But the men of Judah remained loyal to their king</a:t>
            </a:r>
          </a:p>
        </p:txBody>
      </p:sp>
      <p:pic>
        <p:nvPicPr>
          <p:cNvPr id="1026" name="Picture 2" descr="C:\Users\Kris\Documents\Bolen\PCB size\British Museum-pcb\Assyria\Balawat, crown prince perhaps bowing before Shalmaneser III on bronze gate bands, adr1805194234.jpg"/>
          <p:cNvPicPr>
            <a:picLocks noChangeAspect="1" noChangeArrowheads="1"/>
          </p:cNvPicPr>
          <p:nvPr/>
        </p:nvPicPr>
        <p:blipFill rotWithShape="1">
          <a:blip r:embed="rId3">
            <a:extLst>
              <a:ext uri="{28A0092B-C50C-407E-A947-70E740481C1C}">
                <a14:useLocalDpi xmlns:a14="http://schemas.microsoft.com/office/drawing/2010/main" val="0"/>
              </a:ext>
            </a:extLst>
          </a:blip>
          <a:srcRect r="13015"/>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76921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map&#10;&#10;Description automatically generated">
            <a:extLst>
              <a:ext uri="{FF2B5EF4-FFF2-40B4-BE49-F238E27FC236}">
                <a16:creationId xmlns:a16="http://schemas.microsoft.com/office/drawing/2014/main" xmlns="" id="{1DA50353-4A1B-4428-B4EB-6F6A8F5E1B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04190"/>
            <a:ext cx="9144000" cy="4590288"/>
          </a:xfrm>
          <a:prstGeom prst="rect">
            <a:avLst/>
          </a:prstGeom>
        </p:spPr>
      </p:pic>
      <p:sp>
        <p:nvSpPr>
          <p:cNvPr id="2" name="Text Placeholder 1"/>
          <p:cNvSpPr>
            <a:spLocks noGrp="1"/>
          </p:cNvSpPr>
          <p:nvPr>
            <p:ph type="body" sz="quarter" idx="10"/>
          </p:nvPr>
        </p:nvSpPr>
        <p:spPr/>
        <p:txBody>
          <a:bodyPr/>
          <a:lstStyle/>
          <a:p>
            <a:r>
              <a:rPr lang="en-US" dirty="0"/>
              <a:t>Map of eastern Benjamin and Judah</a:t>
            </a:r>
          </a:p>
        </p:txBody>
      </p:sp>
      <p:sp>
        <p:nvSpPr>
          <p:cNvPr id="3" name="Text Placeholder 2"/>
          <p:cNvSpPr>
            <a:spLocks noGrp="1"/>
          </p:cNvSpPr>
          <p:nvPr>
            <p:ph type="body" sz="quarter" idx="12"/>
          </p:nvPr>
        </p:nvSpPr>
        <p:spPr/>
        <p:txBody>
          <a:bodyPr/>
          <a:lstStyle/>
          <a:p>
            <a:r>
              <a:rPr lang="en-US" dirty="0"/>
              <a:t>20:2</a:t>
            </a:r>
          </a:p>
        </p:txBody>
      </p:sp>
      <p:sp>
        <p:nvSpPr>
          <p:cNvPr id="4" name="Title 3"/>
          <p:cNvSpPr>
            <a:spLocks noGrp="1"/>
          </p:cNvSpPr>
          <p:nvPr>
            <p:ph type="title"/>
          </p:nvPr>
        </p:nvSpPr>
        <p:spPr/>
        <p:txBody>
          <a:bodyPr/>
          <a:lstStyle/>
          <a:p>
            <a:r>
              <a:rPr lang="en-US" dirty="0"/>
              <a:t>But the men of Judah remained loyal to their king, from the Jordan even to Jerusalem</a:t>
            </a:r>
          </a:p>
        </p:txBody>
      </p:sp>
    </p:spTree>
    <p:extLst>
      <p:ext uri="{BB962C8B-B14F-4D97-AF65-F5344CB8AC3E}">
        <p14:creationId xmlns:p14="http://schemas.microsoft.com/office/powerpoint/2010/main" val="3765852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text, map&#10;&#10;Description automatically generated">
            <a:extLst>
              <a:ext uri="{FF2B5EF4-FFF2-40B4-BE49-F238E27FC236}">
                <a16:creationId xmlns:a16="http://schemas.microsoft.com/office/drawing/2014/main" xmlns="" id="{95DA7AC7-854B-425B-B1CA-1D979334C4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04190"/>
            <a:ext cx="9144000" cy="4590288"/>
          </a:xfrm>
          <a:prstGeom prst="rect">
            <a:avLst/>
          </a:prstGeom>
        </p:spPr>
      </p:pic>
      <p:sp>
        <p:nvSpPr>
          <p:cNvPr id="52" name="Freeform 51"/>
          <p:cNvSpPr/>
          <p:nvPr/>
        </p:nvSpPr>
        <p:spPr>
          <a:xfrm>
            <a:off x="0" y="2351058"/>
            <a:ext cx="8954770" cy="2156665"/>
          </a:xfrm>
          <a:custGeom>
            <a:avLst/>
            <a:gdLst>
              <a:gd name="connsiteX0" fmla="*/ 0 w 8954770"/>
              <a:gd name="connsiteY0" fmla="*/ 1099589 h 2156665"/>
              <a:gd name="connsiteX1" fmla="*/ 205267 w 8954770"/>
              <a:gd name="connsiteY1" fmla="*/ 1227866 h 2156665"/>
              <a:gd name="connsiteX2" fmla="*/ 590142 w 8954770"/>
              <a:gd name="connsiteY2" fmla="*/ 1394625 h 2156665"/>
              <a:gd name="connsiteX3" fmla="*/ 833897 w 8954770"/>
              <a:gd name="connsiteY3" fmla="*/ 1664007 h 2156665"/>
              <a:gd name="connsiteX4" fmla="*/ 949360 w 8954770"/>
              <a:gd name="connsiteY4" fmla="*/ 1830767 h 2156665"/>
              <a:gd name="connsiteX5" fmla="*/ 1039164 w 8954770"/>
              <a:gd name="connsiteY5" fmla="*/ 1933388 h 2156665"/>
              <a:gd name="connsiteX6" fmla="*/ 1167456 w 8954770"/>
              <a:gd name="connsiteY6" fmla="*/ 1984699 h 2156665"/>
              <a:gd name="connsiteX7" fmla="*/ 1436868 w 8954770"/>
              <a:gd name="connsiteY7" fmla="*/ 2074493 h 2156665"/>
              <a:gd name="connsiteX8" fmla="*/ 1501014 w 8954770"/>
              <a:gd name="connsiteY8" fmla="*/ 2074493 h 2156665"/>
              <a:gd name="connsiteX9" fmla="*/ 1706281 w 8954770"/>
              <a:gd name="connsiteY9" fmla="*/ 2151459 h 2156665"/>
              <a:gd name="connsiteX10" fmla="*/ 2142474 w 8954770"/>
              <a:gd name="connsiteY10" fmla="*/ 1907733 h 2156665"/>
              <a:gd name="connsiteX11" fmla="*/ 2424716 w 8954770"/>
              <a:gd name="connsiteY11" fmla="*/ 1907733 h 2156665"/>
              <a:gd name="connsiteX12" fmla="*/ 2719787 w 8954770"/>
              <a:gd name="connsiteY12" fmla="*/ 1625524 h 2156665"/>
              <a:gd name="connsiteX13" fmla="*/ 3002029 w 8954770"/>
              <a:gd name="connsiteY13" fmla="*/ 1522902 h 2156665"/>
              <a:gd name="connsiteX14" fmla="*/ 3271442 w 8954770"/>
              <a:gd name="connsiteY14" fmla="*/ 1253521 h 2156665"/>
              <a:gd name="connsiteX15" fmla="*/ 3643488 w 8954770"/>
              <a:gd name="connsiteY15" fmla="*/ 1202210 h 2156665"/>
              <a:gd name="connsiteX16" fmla="*/ 3835926 w 8954770"/>
              <a:gd name="connsiteY16" fmla="*/ 1279176 h 2156665"/>
              <a:gd name="connsiteX17" fmla="*/ 4079680 w 8954770"/>
              <a:gd name="connsiteY17" fmla="*/ 1304832 h 2156665"/>
              <a:gd name="connsiteX18" fmla="*/ 4503043 w 8954770"/>
              <a:gd name="connsiteY18" fmla="*/ 1317659 h 2156665"/>
              <a:gd name="connsiteX19" fmla="*/ 4900748 w 8954770"/>
              <a:gd name="connsiteY19" fmla="*/ 1420281 h 2156665"/>
              <a:gd name="connsiteX20" fmla="*/ 5144502 w 8954770"/>
              <a:gd name="connsiteY20" fmla="*/ 1625524 h 2156665"/>
              <a:gd name="connsiteX21" fmla="*/ 5542207 w 8954770"/>
              <a:gd name="connsiteY21" fmla="*/ 1728145 h 2156665"/>
              <a:gd name="connsiteX22" fmla="*/ 5875766 w 8954770"/>
              <a:gd name="connsiteY22" fmla="*/ 1676834 h 2156665"/>
              <a:gd name="connsiteX23" fmla="*/ 6183666 w 8954770"/>
              <a:gd name="connsiteY23" fmla="*/ 1407453 h 2156665"/>
              <a:gd name="connsiteX24" fmla="*/ 6311958 w 8954770"/>
              <a:gd name="connsiteY24" fmla="*/ 1215038 h 2156665"/>
              <a:gd name="connsiteX25" fmla="*/ 6465908 w 8954770"/>
              <a:gd name="connsiteY25" fmla="*/ 1086761 h 2156665"/>
              <a:gd name="connsiteX26" fmla="*/ 6684004 w 8954770"/>
              <a:gd name="connsiteY26" fmla="*/ 958484 h 2156665"/>
              <a:gd name="connsiteX27" fmla="*/ 6991905 w 8954770"/>
              <a:gd name="connsiteY27" fmla="*/ 791724 h 2156665"/>
              <a:gd name="connsiteX28" fmla="*/ 7351122 w 8954770"/>
              <a:gd name="connsiteY28" fmla="*/ 522343 h 2156665"/>
              <a:gd name="connsiteX29" fmla="*/ 7620535 w 8954770"/>
              <a:gd name="connsiteY29" fmla="*/ 240134 h 2156665"/>
              <a:gd name="connsiteX30" fmla="*/ 7902777 w 8954770"/>
              <a:gd name="connsiteY30" fmla="*/ 111857 h 2156665"/>
              <a:gd name="connsiteX31" fmla="*/ 7954093 w 8954770"/>
              <a:gd name="connsiteY31" fmla="*/ 9236 h 2156665"/>
              <a:gd name="connsiteX32" fmla="*/ 8146531 w 8954770"/>
              <a:gd name="connsiteY32" fmla="*/ 9236 h 2156665"/>
              <a:gd name="connsiteX33" fmla="*/ 8377456 w 8954770"/>
              <a:gd name="connsiteY33" fmla="*/ 47719 h 2156665"/>
              <a:gd name="connsiteX34" fmla="*/ 8698186 w 8954770"/>
              <a:gd name="connsiteY34" fmla="*/ 137512 h 2156665"/>
              <a:gd name="connsiteX35" fmla="*/ 8954770 w 8954770"/>
              <a:gd name="connsiteY35" fmla="*/ 227306 h 2156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54770" h="2156665">
                <a:moveTo>
                  <a:pt x="0" y="1099589"/>
                </a:moveTo>
                <a:cubicBezTo>
                  <a:pt x="53455" y="1139141"/>
                  <a:pt x="106910" y="1178693"/>
                  <a:pt x="205267" y="1227866"/>
                </a:cubicBezTo>
                <a:cubicBezTo>
                  <a:pt x="303624" y="1277039"/>
                  <a:pt x="485370" y="1321935"/>
                  <a:pt x="590142" y="1394625"/>
                </a:cubicBezTo>
                <a:cubicBezTo>
                  <a:pt x="694914" y="1467315"/>
                  <a:pt x="774027" y="1591317"/>
                  <a:pt x="833897" y="1664007"/>
                </a:cubicBezTo>
                <a:cubicBezTo>
                  <a:pt x="893767" y="1736697"/>
                  <a:pt x="915149" y="1785870"/>
                  <a:pt x="949360" y="1830767"/>
                </a:cubicBezTo>
                <a:cubicBezTo>
                  <a:pt x="983571" y="1875664"/>
                  <a:pt x="1002815" y="1907733"/>
                  <a:pt x="1039164" y="1933388"/>
                </a:cubicBezTo>
                <a:cubicBezTo>
                  <a:pt x="1075513" y="1959043"/>
                  <a:pt x="1101172" y="1961182"/>
                  <a:pt x="1167456" y="1984699"/>
                </a:cubicBezTo>
                <a:cubicBezTo>
                  <a:pt x="1233740" y="2008216"/>
                  <a:pt x="1381275" y="2059527"/>
                  <a:pt x="1436868" y="2074493"/>
                </a:cubicBezTo>
                <a:cubicBezTo>
                  <a:pt x="1492461" y="2089459"/>
                  <a:pt x="1456112" y="2061665"/>
                  <a:pt x="1501014" y="2074493"/>
                </a:cubicBezTo>
                <a:cubicBezTo>
                  <a:pt x="1545916" y="2087321"/>
                  <a:pt x="1599371" y="2179252"/>
                  <a:pt x="1706281" y="2151459"/>
                </a:cubicBezTo>
                <a:cubicBezTo>
                  <a:pt x="1813191" y="2123666"/>
                  <a:pt x="2022735" y="1948354"/>
                  <a:pt x="2142474" y="1907733"/>
                </a:cubicBezTo>
                <a:cubicBezTo>
                  <a:pt x="2262213" y="1867112"/>
                  <a:pt x="2328497" y="1954768"/>
                  <a:pt x="2424716" y="1907733"/>
                </a:cubicBezTo>
                <a:cubicBezTo>
                  <a:pt x="2520935" y="1860698"/>
                  <a:pt x="2623568" y="1689663"/>
                  <a:pt x="2719787" y="1625524"/>
                </a:cubicBezTo>
                <a:cubicBezTo>
                  <a:pt x="2816006" y="1561386"/>
                  <a:pt x="2910087" y="1584902"/>
                  <a:pt x="3002029" y="1522902"/>
                </a:cubicBezTo>
                <a:cubicBezTo>
                  <a:pt x="3093971" y="1460902"/>
                  <a:pt x="3164532" y="1306970"/>
                  <a:pt x="3271442" y="1253521"/>
                </a:cubicBezTo>
                <a:cubicBezTo>
                  <a:pt x="3378352" y="1200072"/>
                  <a:pt x="3549407" y="1197934"/>
                  <a:pt x="3643488" y="1202210"/>
                </a:cubicBezTo>
                <a:cubicBezTo>
                  <a:pt x="3737569" y="1206486"/>
                  <a:pt x="3763227" y="1262072"/>
                  <a:pt x="3835926" y="1279176"/>
                </a:cubicBezTo>
                <a:cubicBezTo>
                  <a:pt x="3908625" y="1296280"/>
                  <a:pt x="3968494" y="1298418"/>
                  <a:pt x="4079680" y="1304832"/>
                </a:cubicBezTo>
                <a:cubicBezTo>
                  <a:pt x="4190866" y="1311246"/>
                  <a:pt x="4366198" y="1298418"/>
                  <a:pt x="4503043" y="1317659"/>
                </a:cubicBezTo>
                <a:cubicBezTo>
                  <a:pt x="4639888" y="1336900"/>
                  <a:pt x="4793838" y="1368970"/>
                  <a:pt x="4900748" y="1420281"/>
                </a:cubicBezTo>
                <a:cubicBezTo>
                  <a:pt x="5007658" y="1471592"/>
                  <a:pt x="5037592" y="1574213"/>
                  <a:pt x="5144502" y="1625524"/>
                </a:cubicBezTo>
                <a:cubicBezTo>
                  <a:pt x="5251412" y="1676835"/>
                  <a:pt x="5420330" y="1719593"/>
                  <a:pt x="5542207" y="1728145"/>
                </a:cubicBezTo>
                <a:cubicBezTo>
                  <a:pt x="5664084" y="1736697"/>
                  <a:pt x="5768856" y="1730283"/>
                  <a:pt x="5875766" y="1676834"/>
                </a:cubicBezTo>
                <a:cubicBezTo>
                  <a:pt x="5982676" y="1623385"/>
                  <a:pt x="6110967" y="1484419"/>
                  <a:pt x="6183666" y="1407453"/>
                </a:cubicBezTo>
                <a:cubicBezTo>
                  <a:pt x="6256365" y="1330487"/>
                  <a:pt x="6264918" y="1268487"/>
                  <a:pt x="6311958" y="1215038"/>
                </a:cubicBezTo>
                <a:cubicBezTo>
                  <a:pt x="6358998" y="1161589"/>
                  <a:pt x="6403900" y="1129520"/>
                  <a:pt x="6465908" y="1086761"/>
                </a:cubicBezTo>
                <a:cubicBezTo>
                  <a:pt x="6527916" y="1044002"/>
                  <a:pt x="6596338" y="1007657"/>
                  <a:pt x="6684004" y="958484"/>
                </a:cubicBezTo>
                <a:cubicBezTo>
                  <a:pt x="6771670" y="909311"/>
                  <a:pt x="6880719" y="864414"/>
                  <a:pt x="6991905" y="791724"/>
                </a:cubicBezTo>
                <a:cubicBezTo>
                  <a:pt x="7103091" y="719034"/>
                  <a:pt x="7246350" y="614275"/>
                  <a:pt x="7351122" y="522343"/>
                </a:cubicBezTo>
                <a:cubicBezTo>
                  <a:pt x="7455894" y="430411"/>
                  <a:pt x="7528593" y="308548"/>
                  <a:pt x="7620535" y="240134"/>
                </a:cubicBezTo>
                <a:cubicBezTo>
                  <a:pt x="7712477" y="171720"/>
                  <a:pt x="7847184" y="150340"/>
                  <a:pt x="7902777" y="111857"/>
                </a:cubicBezTo>
                <a:cubicBezTo>
                  <a:pt x="7958370" y="73374"/>
                  <a:pt x="7913467" y="26339"/>
                  <a:pt x="7954093" y="9236"/>
                </a:cubicBezTo>
                <a:cubicBezTo>
                  <a:pt x="7994719" y="-7868"/>
                  <a:pt x="8075971" y="2822"/>
                  <a:pt x="8146531" y="9236"/>
                </a:cubicBezTo>
                <a:cubicBezTo>
                  <a:pt x="8217092" y="15650"/>
                  <a:pt x="8285514" y="26340"/>
                  <a:pt x="8377456" y="47719"/>
                </a:cubicBezTo>
                <a:cubicBezTo>
                  <a:pt x="8469398" y="69098"/>
                  <a:pt x="8601967" y="107581"/>
                  <a:pt x="8698186" y="137512"/>
                </a:cubicBezTo>
                <a:cubicBezTo>
                  <a:pt x="8794405" y="167443"/>
                  <a:pt x="8954770" y="227306"/>
                  <a:pt x="8954770" y="227306"/>
                </a:cubicBezTo>
              </a:path>
            </a:pathLst>
          </a:custGeom>
          <a:noFill/>
          <a:ln w="22225" cap="flat" cmpd="sng" algn="ctr">
            <a:solidFill>
              <a:srgbClr val="FFFF00"/>
            </a:solidFill>
            <a:prstDash val="dash"/>
            <a:round/>
            <a:headEnd type="none" w="med" len="med"/>
            <a:tailEnd type="none" w="med" len="med"/>
          </a:ln>
          <a:effectLst>
            <a:glow rad="50800">
              <a:srgbClr val="000000">
                <a:alpha val="60000"/>
              </a:srgbClr>
            </a:glow>
          </a:effectLst>
        </p:spPr>
        <p:txBody>
          <a:bodyPr/>
          <a:lstStyle/>
          <a:p>
            <a:endParaRPr lang="en-US" kern="0">
              <a:solidFill>
                <a:sysClr val="windowText" lastClr="000000"/>
              </a:solidFill>
              <a:latin typeface="Calibri" pitchFamily="34" charset="0"/>
            </a:endParaRPr>
          </a:p>
        </p:txBody>
      </p:sp>
      <p:sp>
        <p:nvSpPr>
          <p:cNvPr id="2" name="Text Placeholder 1"/>
          <p:cNvSpPr>
            <a:spLocks noGrp="1"/>
          </p:cNvSpPr>
          <p:nvPr>
            <p:ph type="body" sz="quarter" idx="10"/>
          </p:nvPr>
        </p:nvSpPr>
        <p:spPr/>
        <p:txBody>
          <a:bodyPr/>
          <a:lstStyle/>
          <a:p>
            <a:r>
              <a:rPr lang="en-US" dirty="0"/>
              <a:t>Map of eastern Benjamin and Judah</a:t>
            </a:r>
          </a:p>
        </p:txBody>
      </p:sp>
      <p:sp>
        <p:nvSpPr>
          <p:cNvPr id="3" name="Text Placeholder 2"/>
          <p:cNvSpPr>
            <a:spLocks noGrp="1"/>
          </p:cNvSpPr>
          <p:nvPr>
            <p:ph type="body" sz="quarter" idx="12"/>
          </p:nvPr>
        </p:nvSpPr>
        <p:spPr/>
        <p:txBody>
          <a:bodyPr/>
          <a:lstStyle/>
          <a:p>
            <a:r>
              <a:rPr lang="en-US" dirty="0"/>
              <a:t>20:2</a:t>
            </a:r>
          </a:p>
        </p:txBody>
      </p:sp>
      <p:sp>
        <p:nvSpPr>
          <p:cNvPr id="4" name="Title 3"/>
          <p:cNvSpPr>
            <a:spLocks noGrp="1"/>
          </p:cNvSpPr>
          <p:nvPr>
            <p:ph type="title"/>
          </p:nvPr>
        </p:nvSpPr>
        <p:spPr/>
        <p:txBody>
          <a:bodyPr/>
          <a:lstStyle/>
          <a:p>
            <a:r>
              <a:rPr lang="en-US" dirty="0"/>
              <a:t>But the men of Judah remained loyal to their king, from the Jordan even to Jerusalem</a:t>
            </a:r>
          </a:p>
        </p:txBody>
      </p:sp>
      <p:sp>
        <p:nvSpPr>
          <p:cNvPr id="6" name="TextBox 5"/>
          <p:cNvSpPr txBox="1"/>
          <p:nvPr/>
        </p:nvSpPr>
        <p:spPr>
          <a:xfrm>
            <a:off x="2362200" y="3886200"/>
            <a:ext cx="1219200" cy="338554"/>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sz="1600" kern="0" dirty="0">
                <a:solidFill>
                  <a:srgbClr val="FFFFFF"/>
                </a:solidFill>
                <a:effectLst>
                  <a:glow rad="76200">
                    <a:srgbClr val="000000">
                      <a:alpha val="60000"/>
                    </a:srgbClr>
                  </a:glow>
                </a:effectLst>
                <a:latin typeface="Calibri" pitchFamily="34" charset="0"/>
                <a:cs typeface="Calibri" pitchFamily="34" charset="0"/>
              </a:rPr>
              <a:t>En-shemesh</a:t>
            </a:r>
          </a:p>
        </p:txBody>
      </p:sp>
      <p:sp>
        <p:nvSpPr>
          <p:cNvPr id="7" name="Oval 3077"/>
          <p:cNvSpPr>
            <a:spLocks noChangeArrowheads="1"/>
          </p:cNvSpPr>
          <p:nvPr/>
        </p:nvSpPr>
        <p:spPr bwMode="auto">
          <a:xfrm rot="186722">
            <a:off x="5344556" y="4129004"/>
            <a:ext cx="530738" cy="276394"/>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9" name="TextBox 8"/>
          <p:cNvSpPr txBox="1"/>
          <p:nvPr/>
        </p:nvSpPr>
        <p:spPr>
          <a:xfrm>
            <a:off x="5867400" y="4072269"/>
            <a:ext cx="1600200" cy="338554"/>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sz="1600" kern="0" dirty="0">
                <a:solidFill>
                  <a:srgbClr val="FFFFFF"/>
                </a:solidFill>
                <a:effectLst>
                  <a:glow rad="76200">
                    <a:srgbClr val="000000">
                      <a:alpha val="60000"/>
                    </a:srgbClr>
                  </a:glow>
                </a:effectLst>
                <a:latin typeface="Calibri" pitchFamily="34" charset="0"/>
                <a:cs typeface="Calibri" pitchFamily="34" charset="0"/>
              </a:rPr>
              <a:t>Rock of </a:t>
            </a:r>
            <a:r>
              <a:rPr lang="en-US" sz="1600" kern="0" dirty="0" err="1">
                <a:solidFill>
                  <a:srgbClr val="FFFFFF"/>
                </a:solidFill>
                <a:effectLst>
                  <a:glow rad="76200">
                    <a:srgbClr val="000000">
                      <a:alpha val="60000"/>
                    </a:srgbClr>
                  </a:glow>
                </a:effectLst>
                <a:latin typeface="Calibri" pitchFamily="34" charset="0"/>
                <a:cs typeface="Calibri" pitchFamily="34" charset="0"/>
              </a:rPr>
              <a:t>Bohan</a:t>
            </a:r>
            <a:r>
              <a:rPr lang="is-IS" sz="1600" kern="0" dirty="0">
                <a:solidFill>
                  <a:srgbClr val="FFFFFF"/>
                </a:solidFill>
                <a:effectLst>
                  <a:glow rad="76200">
                    <a:srgbClr val="000000">
                      <a:alpha val="60000"/>
                    </a:srgbClr>
                  </a:glow>
                </a:effectLst>
                <a:latin typeface="Calibri" pitchFamily="34" charset="0"/>
                <a:cs typeface="Calibri" pitchFamily="34" charset="0"/>
              </a:rPr>
              <a:t>?</a:t>
            </a:r>
            <a:endParaRPr lang="en-US" sz="1600" kern="0" dirty="0">
              <a:solidFill>
                <a:srgbClr val="FFFFFF"/>
              </a:solidFill>
              <a:effectLst>
                <a:glow rad="76200">
                  <a:srgbClr val="000000">
                    <a:alpha val="60000"/>
                  </a:srgbClr>
                </a:glow>
              </a:effectLst>
              <a:latin typeface="Calibri" pitchFamily="34" charset="0"/>
              <a:cs typeface="Calibri" pitchFamily="34" charset="0"/>
            </a:endParaRPr>
          </a:p>
        </p:txBody>
      </p:sp>
      <p:sp>
        <p:nvSpPr>
          <p:cNvPr id="10" name="Oval 3077"/>
          <p:cNvSpPr>
            <a:spLocks noChangeArrowheads="1"/>
          </p:cNvSpPr>
          <p:nvPr/>
        </p:nvSpPr>
        <p:spPr bwMode="auto">
          <a:xfrm rot="186722">
            <a:off x="6332437" y="3445292"/>
            <a:ext cx="453086" cy="301028"/>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11" name="TextBox 10"/>
          <p:cNvSpPr txBox="1"/>
          <p:nvPr/>
        </p:nvSpPr>
        <p:spPr>
          <a:xfrm>
            <a:off x="5943600" y="3166646"/>
            <a:ext cx="1371600" cy="338554"/>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sz="1600" kern="0" dirty="0">
                <a:solidFill>
                  <a:srgbClr val="FFFFFF"/>
                </a:solidFill>
                <a:effectLst>
                  <a:glow rad="76200">
                    <a:srgbClr val="000000">
                      <a:alpha val="60000"/>
                    </a:srgbClr>
                  </a:glow>
                </a:effectLst>
                <a:latin typeface="Calibri" pitchFamily="34" charset="0"/>
                <a:cs typeface="Calibri" pitchFamily="34" charset="0"/>
              </a:rPr>
              <a:t>Beth-arabah?</a:t>
            </a:r>
          </a:p>
        </p:txBody>
      </p:sp>
      <p:sp>
        <p:nvSpPr>
          <p:cNvPr id="12" name="TextBox 11"/>
          <p:cNvSpPr txBox="1"/>
          <p:nvPr/>
        </p:nvSpPr>
        <p:spPr>
          <a:xfrm>
            <a:off x="4419600" y="4995446"/>
            <a:ext cx="1524000" cy="338554"/>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sz="1600" kern="0" dirty="0">
                <a:solidFill>
                  <a:srgbClr val="FFFFFF"/>
                </a:solidFill>
                <a:effectLst>
                  <a:glow rad="76200">
                    <a:srgbClr val="000000">
                      <a:alpha val="60000"/>
                    </a:srgbClr>
                  </a:glow>
                </a:effectLst>
                <a:latin typeface="Calibri" pitchFamily="34" charset="0"/>
                <a:cs typeface="Calibri" pitchFamily="34" charset="0"/>
              </a:rPr>
              <a:t>Valley of Achor </a:t>
            </a:r>
          </a:p>
        </p:txBody>
      </p:sp>
      <p:sp>
        <p:nvSpPr>
          <p:cNvPr id="13" name="Oval 3077"/>
          <p:cNvSpPr>
            <a:spLocks noChangeArrowheads="1"/>
          </p:cNvSpPr>
          <p:nvPr/>
        </p:nvSpPr>
        <p:spPr bwMode="auto">
          <a:xfrm rot="186722">
            <a:off x="4434672" y="4596608"/>
            <a:ext cx="1480385" cy="1265347"/>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15" name="Oval 3077"/>
          <p:cNvSpPr>
            <a:spLocks noChangeArrowheads="1"/>
          </p:cNvSpPr>
          <p:nvPr/>
        </p:nvSpPr>
        <p:spPr bwMode="auto">
          <a:xfrm>
            <a:off x="7924428" y="2376260"/>
            <a:ext cx="377627" cy="148224"/>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16" name="Oval 3077"/>
          <p:cNvSpPr>
            <a:spLocks noChangeArrowheads="1"/>
          </p:cNvSpPr>
          <p:nvPr/>
        </p:nvSpPr>
        <p:spPr bwMode="auto">
          <a:xfrm rot="186722">
            <a:off x="1135935" y="4072770"/>
            <a:ext cx="304351" cy="216667"/>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18" name="Oval 3077"/>
          <p:cNvSpPr>
            <a:spLocks noChangeArrowheads="1"/>
          </p:cNvSpPr>
          <p:nvPr/>
        </p:nvSpPr>
        <p:spPr bwMode="auto">
          <a:xfrm rot="186722">
            <a:off x="6331762" y="2145920"/>
            <a:ext cx="461360" cy="276394"/>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19" name="TextBox 18"/>
          <p:cNvSpPr txBox="1"/>
          <p:nvPr/>
        </p:nvSpPr>
        <p:spPr>
          <a:xfrm>
            <a:off x="5791200" y="2362200"/>
            <a:ext cx="1600200" cy="338554"/>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sz="1600" kern="0" dirty="0">
                <a:solidFill>
                  <a:srgbClr val="FFFFFF"/>
                </a:solidFill>
                <a:effectLst>
                  <a:glow rad="76200">
                    <a:srgbClr val="000000">
                      <a:alpha val="60000"/>
                    </a:srgbClr>
                  </a:glow>
                </a:effectLst>
                <a:latin typeface="Calibri" pitchFamily="34" charset="0"/>
                <a:cs typeface="Calibri" pitchFamily="34" charset="0"/>
              </a:rPr>
              <a:t>Beth-arabah?</a:t>
            </a:r>
          </a:p>
        </p:txBody>
      </p:sp>
      <p:sp>
        <p:nvSpPr>
          <p:cNvPr id="20" name="TextBox 19"/>
          <p:cNvSpPr txBox="1"/>
          <p:nvPr/>
        </p:nvSpPr>
        <p:spPr>
          <a:xfrm>
            <a:off x="2362200" y="2819400"/>
            <a:ext cx="1981200" cy="338554"/>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sz="1600" kern="0" dirty="0">
                <a:solidFill>
                  <a:srgbClr val="FFFFFF"/>
                </a:solidFill>
                <a:effectLst>
                  <a:glow rad="76200">
                    <a:srgbClr val="000000">
                      <a:alpha val="60000"/>
                    </a:srgbClr>
                  </a:glow>
                </a:effectLst>
                <a:latin typeface="Calibri" pitchFamily="34" charset="0"/>
                <a:cs typeface="Calibri" pitchFamily="34" charset="0"/>
              </a:rPr>
              <a:t>Ascent of Adummim</a:t>
            </a:r>
          </a:p>
        </p:txBody>
      </p:sp>
      <p:sp>
        <p:nvSpPr>
          <p:cNvPr id="21" name="Oval 3077"/>
          <p:cNvSpPr>
            <a:spLocks noChangeArrowheads="1"/>
          </p:cNvSpPr>
          <p:nvPr/>
        </p:nvSpPr>
        <p:spPr bwMode="auto">
          <a:xfrm rot="186722">
            <a:off x="2367637" y="4279342"/>
            <a:ext cx="453086" cy="212603"/>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22" name="TextBox 21"/>
          <p:cNvSpPr txBox="1"/>
          <p:nvPr/>
        </p:nvSpPr>
        <p:spPr>
          <a:xfrm>
            <a:off x="1981200" y="4419600"/>
            <a:ext cx="1524000" cy="338554"/>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sz="1600" kern="0" dirty="0">
                <a:solidFill>
                  <a:srgbClr val="FFFFFF"/>
                </a:solidFill>
                <a:effectLst>
                  <a:glow rad="76200">
                    <a:srgbClr val="000000">
                      <a:alpha val="60000"/>
                    </a:srgbClr>
                  </a:glow>
                </a:effectLst>
                <a:latin typeface="Calibri" pitchFamily="34" charset="0"/>
                <a:cs typeface="Calibri" pitchFamily="34" charset="0"/>
              </a:rPr>
              <a:t>Gilgal/Geliloth?</a:t>
            </a:r>
          </a:p>
        </p:txBody>
      </p:sp>
      <p:sp>
        <p:nvSpPr>
          <p:cNvPr id="23" name="Oval 3077"/>
          <p:cNvSpPr>
            <a:spLocks noChangeArrowheads="1"/>
          </p:cNvSpPr>
          <p:nvPr/>
        </p:nvSpPr>
        <p:spPr bwMode="auto">
          <a:xfrm rot="186722">
            <a:off x="1986693" y="3968315"/>
            <a:ext cx="377187" cy="212603"/>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24" name="Oval 3077"/>
          <p:cNvSpPr>
            <a:spLocks noChangeArrowheads="1"/>
          </p:cNvSpPr>
          <p:nvPr/>
        </p:nvSpPr>
        <p:spPr bwMode="auto">
          <a:xfrm rot="186722">
            <a:off x="158056" y="3360903"/>
            <a:ext cx="304351" cy="216667"/>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25" name="TextBox 24"/>
          <p:cNvSpPr txBox="1"/>
          <p:nvPr/>
        </p:nvSpPr>
        <p:spPr>
          <a:xfrm>
            <a:off x="0" y="2971800"/>
            <a:ext cx="2483650" cy="338554"/>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sz="1600" kern="0" dirty="0">
                <a:solidFill>
                  <a:srgbClr val="FFFFFF"/>
                </a:solidFill>
                <a:effectLst>
                  <a:glow rad="76200">
                    <a:srgbClr val="000000">
                      <a:alpha val="60000"/>
                    </a:srgbClr>
                  </a:glow>
                </a:effectLst>
                <a:latin typeface="Calibri" pitchFamily="34" charset="0"/>
                <a:cs typeface="Calibri" pitchFamily="34" charset="0"/>
              </a:rPr>
              <a:t>Waters of Nephtoah</a:t>
            </a:r>
          </a:p>
        </p:txBody>
      </p:sp>
      <p:sp>
        <p:nvSpPr>
          <p:cNvPr id="26" name="TextBox 25"/>
          <p:cNvSpPr txBox="1"/>
          <p:nvPr/>
        </p:nvSpPr>
        <p:spPr>
          <a:xfrm>
            <a:off x="-76200" y="4191000"/>
            <a:ext cx="1066800" cy="338554"/>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sz="1600" kern="0" dirty="0">
                <a:solidFill>
                  <a:srgbClr val="FFFFFF"/>
                </a:solidFill>
                <a:effectLst>
                  <a:glow rad="76200">
                    <a:srgbClr val="000000">
                      <a:alpha val="60000"/>
                    </a:srgbClr>
                  </a:glow>
                </a:effectLst>
                <a:latin typeface="Calibri" pitchFamily="34" charset="0"/>
                <a:cs typeface="Calibri" pitchFamily="34" charset="0"/>
              </a:rPr>
              <a:t>V. Hinnom</a:t>
            </a:r>
          </a:p>
        </p:txBody>
      </p:sp>
      <p:sp>
        <p:nvSpPr>
          <p:cNvPr id="29" name="TextBox 28"/>
          <p:cNvSpPr txBox="1"/>
          <p:nvPr/>
        </p:nvSpPr>
        <p:spPr>
          <a:xfrm>
            <a:off x="3962400" y="3700046"/>
            <a:ext cx="762000" cy="338554"/>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sz="1600" kern="0" dirty="0">
                <a:solidFill>
                  <a:srgbClr val="FFFFFF"/>
                </a:solidFill>
                <a:effectLst>
                  <a:glow rad="76200">
                    <a:srgbClr val="000000">
                      <a:alpha val="60000"/>
                    </a:srgbClr>
                  </a:glow>
                </a:effectLst>
                <a:latin typeface="Calibri" pitchFamily="34" charset="0"/>
                <a:cs typeface="Calibri" pitchFamily="34" charset="0"/>
              </a:rPr>
              <a:t>Debir?</a:t>
            </a:r>
          </a:p>
        </p:txBody>
      </p:sp>
      <p:sp>
        <p:nvSpPr>
          <p:cNvPr id="30" name="Freeform 29"/>
          <p:cNvSpPr/>
          <p:nvPr/>
        </p:nvSpPr>
        <p:spPr>
          <a:xfrm>
            <a:off x="2477684" y="2159931"/>
            <a:ext cx="3541410" cy="1629381"/>
          </a:xfrm>
          <a:custGeom>
            <a:avLst/>
            <a:gdLst>
              <a:gd name="connsiteX0" fmla="*/ 3541410 w 3541410"/>
              <a:gd name="connsiteY0" fmla="*/ 0 h 1629381"/>
              <a:gd name="connsiteX1" fmla="*/ 3443406 w 3541410"/>
              <a:gd name="connsiteY1" fmla="*/ 44920 h 1629381"/>
              <a:gd name="connsiteX2" fmla="*/ 3300483 w 3541410"/>
              <a:gd name="connsiteY2" fmla="*/ 73506 h 1629381"/>
              <a:gd name="connsiteX3" fmla="*/ 3177977 w 3541410"/>
              <a:gd name="connsiteY3" fmla="*/ 77589 h 1629381"/>
              <a:gd name="connsiteX4" fmla="*/ 3104474 w 3541410"/>
              <a:gd name="connsiteY4" fmla="*/ 126593 h 1629381"/>
              <a:gd name="connsiteX5" fmla="*/ 3018721 w 3541410"/>
              <a:gd name="connsiteY5" fmla="*/ 163346 h 1629381"/>
              <a:gd name="connsiteX6" fmla="*/ 2965635 w 3541410"/>
              <a:gd name="connsiteY6" fmla="*/ 224601 h 1629381"/>
              <a:gd name="connsiteX7" fmla="*/ 2888048 w 3541410"/>
              <a:gd name="connsiteY7" fmla="*/ 273605 h 1629381"/>
              <a:gd name="connsiteX8" fmla="*/ 2847213 w 3541410"/>
              <a:gd name="connsiteY8" fmla="*/ 330776 h 1629381"/>
              <a:gd name="connsiteX9" fmla="*/ 2749209 w 3541410"/>
              <a:gd name="connsiteY9" fmla="*/ 363446 h 1629381"/>
              <a:gd name="connsiteX10" fmla="*/ 2692040 w 3541410"/>
              <a:gd name="connsiteY10" fmla="*/ 412449 h 1629381"/>
              <a:gd name="connsiteX11" fmla="*/ 2663455 w 3541410"/>
              <a:gd name="connsiteY11" fmla="*/ 465537 h 1629381"/>
              <a:gd name="connsiteX12" fmla="*/ 2630787 w 3541410"/>
              <a:gd name="connsiteY12" fmla="*/ 485955 h 1629381"/>
              <a:gd name="connsiteX13" fmla="*/ 2585869 w 3541410"/>
              <a:gd name="connsiteY13" fmla="*/ 514541 h 1629381"/>
              <a:gd name="connsiteX14" fmla="*/ 2536866 w 3541410"/>
              <a:gd name="connsiteY14" fmla="*/ 477788 h 1629381"/>
              <a:gd name="connsiteX15" fmla="*/ 2479697 w 3541410"/>
              <a:gd name="connsiteY15" fmla="*/ 436951 h 1629381"/>
              <a:gd name="connsiteX16" fmla="*/ 2414361 w 3541410"/>
              <a:gd name="connsiteY16" fmla="*/ 445119 h 1629381"/>
              <a:gd name="connsiteX17" fmla="*/ 2349025 w 3541410"/>
              <a:gd name="connsiteY17" fmla="*/ 477788 h 1629381"/>
              <a:gd name="connsiteX18" fmla="*/ 2308190 w 3541410"/>
              <a:gd name="connsiteY18" fmla="*/ 588047 h 1629381"/>
              <a:gd name="connsiteX19" fmla="*/ 2267355 w 3541410"/>
              <a:gd name="connsiteY19" fmla="*/ 649302 h 1629381"/>
              <a:gd name="connsiteX20" fmla="*/ 2177518 w 3541410"/>
              <a:gd name="connsiteY20" fmla="*/ 681971 h 1629381"/>
              <a:gd name="connsiteX21" fmla="*/ 2108098 w 3541410"/>
              <a:gd name="connsiteY21" fmla="*/ 702389 h 1629381"/>
              <a:gd name="connsiteX22" fmla="*/ 2018261 w 3541410"/>
              <a:gd name="connsiteY22" fmla="*/ 767728 h 1629381"/>
              <a:gd name="connsiteX23" fmla="*/ 1952924 w 3541410"/>
              <a:gd name="connsiteY23" fmla="*/ 841234 h 1629381"/>
              <a:gd name="connsiteX24" fmla="*/ 1871254 w 3541410"/>
              <a:gd name="connsiteY24" fmla="*/ 886154 h 1629381"/>
              <a:gd name="connsiteX25" fmla="*/ 1826336 w 3541410"/>
              <a:gd name="connsiteY25" fmla="*/ 935158 h 1629381"/>
              <a:gd name="connsiteX26" fmla="*/ 1740582 w 3541410"/>
              <a:gd name="connsiteY26" fmla="*/ 980078 h 1629381"/>
              <a:gd name="connsiteX27" fmla="*/ 1650745 w 3541410"/>
              <a:gd name="connsiteY27" fmla="*/ 984162 h 1629381"/>
              <a:gd name="connsiteX28" fmla="*/ 1605826 w 3541410"/>
              <a:gd name="connsiteY28" fmla="*/ 992329 h 1629381"/>
              <a:gd name="connsiteX29" fmla="*/ 1556824 w 3541410"/>
              <a:gd name="connsiteY29" fmla="*/ 1029082 h 1629381"/>
              <a:gd name="connsiteX30" fmla="*/ 1495571 w 3541410"/>
              <a:gd name="connsiteY30" fmla="*/ 1065835 h 1629381"/>
              <a:gd name="connsiteX31" fmla="*/ 1389400 w 3541410"/>
              <a:gd name="connsiteY31" fmla="*/ 1078086 h 1629381"/>
              <a:gd name="connsiteX32" fmla="*/ 1328147 w 3541410"/>
              <a:gd name="connsiteY32" fmla="*/ 1159760 h 1629381"/>
              <a:gd name="connsiteX33" fmla="*/ 1279145 w 3541410"/>
              <a:gd name="connsiteY33" fmla="*/ 1188345 h 1629381"/>
              <a:gd name="connsiteX34" fmla="*/ 1197475 w 3541410"/>
              <a:gd name="connsiteY34" fmla="*/ 1208764 h 1629381"/>
              <a:gd name="connsiteX35" fmla="*/ 1164807 w 3541410"/>
              <a:gd name="connsiteY35" fmla="*/ 1204680 h 1629381"/>
              <a:gd name="connsiteX36" fmla="*/ 1079053 w 3541410"/>
              <a:gd name="connsiteY36" fmla="*/ 1216931 h 1629381"/>
              <a:gd name="connsiteX37" fmla="*/ 1021884 w 3541410"/>
              <a:gd name="connsiteY37" fmla="*/ 1225098 h 1629381"/>
              <a:gd name="connsiteX38" fmla="*/ 968799 w 3541410"/>
              <a:gd name="connsiteY38" fmla="*/ 1192429 h 1629381"/>
              <a:gd name="connsiteX39" fmla="*/ 895295 w 3541410"/>
              <a:gd name="connsiteY39" fmla="*/ 1180178 h 1629381"/>
              <a:gd name="connsiteX40" fmla="*/ 793208 w 3541410"/>
              <a:gd name="connsiteY40" fmla="*/ 1188345 h 1629381"/>
              <a:gd name="connsiteX41" fmla="*/ 723788 w 3541410"/>
              <a:gd name="connsiteY41" fmla="*/ 1159760 h 1629381"/>
              <a:gd name="connsiteX42" fmla="*/ 601283 w 3541410"/>
              <a:gd name="connsiteY42" fmla="*/ 1163843 h 1629381"/>
              <a:gd name="connsiteX43" fmla="*/ 491028 w 3541410"/>
              <a:gd name="connsiteY43" fmla="*/ 1163843 h 1629381"/>
              <a:gd name="connsiteX44" fmla="*/ 384857 w 3541410"/>
              <a:gd name="connsiteY44" fmla="*/ 1212847 h 1629381"/>
              <a:gd name="connsiteX45" fmla="*/ 290936 w 3541410"/>
              <a:gd name="connsiteY45" fmla="*/ 1314939 h 1629381"/>
              <a:gd name="connsiteX46" fmla="*/ 217433 w 3541410"/>
              <a:gd name="connsiteY46" fmla="*/ 1412947 h 1629381"/>
              <a:gd name="connsiteX47" fmla="*/ 115345 w 3541410"/>
              <a:gd name="connsiteY47" fmla="*/ 1543624 h 1629381"/>
              <a:gd name="connsiteX48" fmla="*/ 17341 w 3541410"/>
              <a:gd name="connsiteY48" fmla="*/ 1629381 h 1629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541410" h="1629381">
                <a:moveTo>
                  <a:pt x="3541410" y="0"/>
                </a:moveTo>
                <a:cubicBezTo>
                  <a:pt x="3512485" y="16334"/>
                  <a:pt x="3483560" y="32669"/>
                  <a:pt x="3443406" y="44920"/>
                </a:cubicBezTo>
                <a:cubicBezTo>
                  <a:pt x="3403252" y="57171"/>
                  <a:pt x="3344721" y="68061"/>
                  <a:pt x="3300483" y="73506"/>
                </a:cubicBezTo>
                <a:cubicBezTo>
                  <a:pt x="3256245" y="78951"/>
                  <a:pt x="3210645" y="68741"/>
                  <a:pt x="3177977" y="77589"/>
                </a:cubicBezTo>
                <a:cubicBezTo>
                  <a:pt x="3145309" y="86437"/>
                  <a:pt x="3131017" y="112300"/>
                  <a:pt x="3104474" y="126593"/>
                </a:cubicBezTo>
                <a:cubicBezTo>
                  <a:pt x="3077931" y="140886"/>
                  <a:pt x="3041861" y="147011"/>
                  <a:pt x="3018721" y="163346"/>
                </a:cubicBezTo>
                <a:cubicBezTo>
                  <a:pt x="2995581" y="179681"/>
                  <a:pt x="2987414" y="206225"/>
                  <a:pt x="2965635" y="224601"/>
                </a:cubicBezTo>
                <a:cubicBezTo>
                  <a:pt x="2943856" y="242977"/>
                  <a:pt x="2907785" y="255909"/>
                  <a:pt x="2888048" y="273605"/>
                </a:cubicBezTo>
                <a:cubicBezTo>
                  <a:pt x="2868311" y="291301"/>
                  <a:pt x="2870353" y="315803"/>
                  <a:pt x="2847213" y="330776"/>
                </a:cubicBezTo>
                <a:cubicBezTo>
                  <a:pt x="2824073" y="345749"/>
                  <a:pt x="2775071" y="349834"/>
                  <a:pt x="2749209" y="363446"/>
                </a:cubicBezTo>
                <a:cubicBezTo>
                  <a:pt x="2723347" y="377058"/>
                  <a:pt x="2706332" y="395434"/>
                  <a:pt x="2692040" y="412449"/>
                </a:cubicBezTo>
                <a:cubicBezTo>
                  <a:pt x="2677748" y="429464"/>
                  <a:pt x="2673664" y="453286"/>
                  <a:pt x="2663455" y="465537"/>
                </a:cubicBezTo>
                <a:cubicBezTo>
                  <a:pt x="2653246" y="477788"/>
                  <a:pt x="2630787" y="485955"/>
                  <a:pt x="2630787" y="485955"/>
                </a:cubicBezTo>
                <a:cubicBezTo>
                  <a:pt x="2617856" y="494122"/>
                  <a:pt x="2601522" y="515902"/>
                  <a:pt x="2585869" y="514541"/>
                </a:cubicBezTo>
                <a:cubicBezTo>
                  <a:pt x="2570215" y="513180"/>
                  <a:pt x="2554561" y="490720"/>
                  <a:pt x="2536866" y="477788"/>
                </a:cubicBezTo>
                <a:cubicBezTo>
                  <a:pt x="2519171" y="464856"/>
                  <a:pt x="2500114" y="442396"/>
                  <a:pt x="2479697" y="436951"/>
                </a:cubicBezTo>
                <a:cubicBezTo>
                  <a:pt x="2459279" y="431506"/>
                  <a:pt x="2436140" y="438313"/>
                  <a:pt x="2414361" y="445119"/>
                </a:cubicBezTo>
                <a:cubicBezTo>
                  <a:pt x="2392582" y="451925"/>
                  <a:pt x="2366720" y="453967"/>
                  <a:pt x="2349025" y="477788"/>
                </a:cubicBezTo>
                <a:cubicBezTo>
                  <a:pt x="2331330" y="501609"/>
                  <a:pt x="2321802" y="559461"/>
                  <a:pt x="2308190" y="588047"/>
                </a:cubicBezTo>
                <a:cubicBezTo>
                  <a:pt x="2294578" y="616633"/>
                  <a:pt x="2289134" y="633648"/>
                  <a:pt x="2267355" y="649302"/>
                </a:cubicBezTo>
                <a:cubicBezTo>
                  <a:pt x="2245576" y="664956"/>
                  <a:pt x="2204061" y="673123"/>
                  <a:pt x="2177518" y="681971"/>
                </a:cubicBezTo>
                <a:cubicBezTo>
                  <a:pt x="2150975" y="690819"/>
                  <a:pt x="2134641" y="688096"/>
                  <a:pt x="2108098" y="702389"/>
                </a:cubicBezTo>
                <a:cubicBezTo>
                  <a:pt x="2081555" y="716682"/>
                  <a:pt x="2044123" y="744587"/>
                  <a:pt x="2018261" y="767728"/>
                </a:cubicBezTo>
                <a:cubicBezTo>
                  <a:pt x="1992399" y="790869"/>
                  <a:pt x="1977425" y="821496"/>
                  <a:pt x="1952924" y="841234"/>
                </a:cubicBezTo>
                <a:cubicBezTo>
                  <a:pt x="1928423" y="860972"/>
                  <a:pt x="1892352" y="870500"/>
                  <a:pt x="1871254" y="886154"/>
                </a:cubicBezTo>
                <a:cubicBezTo>
                  <a:pt x="1850156" y="901808"/>
                  <a:pt x="1848115" y="919504"/>
                  <a:pt x="1826336" y="935158"/>
                </a:cubicBezTo>
                <a:cubicBezTo>
                  <a:pt x="1804557" y="950812"/>
                  <a:pt x="1769847" y="971911"/>
                  <a:pt x="1740582" y="980078"/>
                </a:cubicBezTo>
                <a:cubicBezTo>
                  <a:pt x="1711317" y="988245"/>
                  <a:pt x="1673204" y="982120"/>
                  <a:pt x="1650745" y="984162"/>
                </a:cubicBezTo>
                <a:cubicBezTo>
                  <a:pt x="1628286" y="986204"/>
                  <a:pt x="1621479" y="984842"/>
                  <a:pt x="1605826" y="992329"/>
                </a:cubicBezTo>
                <a:cubicBezTo>
                  <a:pt x="1590173" y="999816"/>
                  <a:pt x="1575200" y="1016831"/>
                  <a:pt x="1556824" y="1029082"/>
                </a:cubicBezTo>
                <a:cubicBezTo>
                  <a:pt x="1538448" y="1041333"/>
                  <a:pt x="1523475" y="1057668"/>
                  <a:pt x="1495571" y="1065835"/>
                </a:cubicBezTo>
                <a:cubicBezTo>
                  <a:pt x="1467667" y="1074002"/>
                  <a:pt x="1417304" y="1062432"/>
                  <a:pt x="1389400" y="1078086"/>
                </a:cubicBezTo>
                <a:cubicBezTo>
                  <a:pt x="1361496" y="1093740"/>
                  <a:pt x="1346523" y="1141384"/>
                  <a:pt x="1328147" y="1159760"/>
                </a:cubicBezTo>
                <a:cubicBezTo>
                  <a:pt x="1309771" y="1178136"/>
                  <a:pt x="1300924" y="1180178"/>
                  <a:pt x="1279145" y="1188345"/>
                </a:cubicBezTo>
                <a:cubicBezTo>
                  <a:pt x="1257366" y="1196512"/>
                  <a:pt x="1216531" y="1206042"/>
                  <a:pt x="1197475" y="1208764"/>
                </a:cubicBezTo>
                <a:cubicBezTo>
                  <a:pt x="1178419" y="1211486"/>
                  <a:pt x="1184544" y="1203319"/>
                  <a:pt x="1164807" y="1204680"/>
                </a:cubicBezTo>
                <a:cubicBezTo>
                  <a:pt x="1145070" y="1206041"/>
                  <a:pt x="1079053" y="1216931"/>
                  <a:pt x="1079053" y="1216931"/>
                </a:cubicBezTo>
                <a:cubicBezTo>
                  <a:pt x="1055233" y="1220334"/>
                  <a:pt x="1040260" y="1229182"/>
                  <a:pt x="1021884" y="1225098"/>
                </a:cubicBezTo>
                <a:cubicBezTo>
                  <a:pt x="1003508" y="1221014"/>
                  <a:pt x="989897" y="1199916"/>
                  <a:pt x="968799" y="1192429"/>
                </a:cubicBezTo>
                <a:cubicBezTo>
                  <a:pt x="947701" y="1184942"/>
                  <a:pt x="924560" y="1180859"/>
                  <a:pt x="895295" y="1180178"/>
                </a:cubicBezTo>
                <a:cubicBezTo>
                  <a:pt x="866030" y="1179497"/>
                  <a:pt x="821793" y="1191748"/>
                  <a:pt x="793208" y="1188345"/>
                </a:cubicBezTo>
                <a:cubicBezTo>
                  <a:pt x="764623" y="1184942"/>
                  <a:pt x="755775" y="1163844"/>
                  <a:pt x="723788" y="1159760"/>
                </a:cubicBezTo>
                <a:cubicBezTo>
                  <a:pt x="691801" y="1155676"/>
                  <a:pt x="640076" y="1163162"/>
                  <a:pt x="601283" y="1163843"/>
                </a:cubicBezTo>
                <a:cubicBezTo>
                  <a:pt x="562490" y="1164524"/>
                  <a:pt x="527099" y="1155676"/>
                  <a:pt x="491028" y="1163843"/>
                </a:cubicBezTo>
                <a:cubicBezTo>
                  <a:pt x="454957" y="1172010"/>
                  <a:pt x="418206" y="1187664"/>
                  <a:pt x="384857" y="1212847"/>
                </a:cubicBezTo>
                <a:cubicBezTo>
                  <a:pt x="351508" y="1238030"/>
                  <a:pt x="318840" y="1281589"/>
                  <a:pt x="290936" y="1314939"/>
                </a:cubicBezTo>
                <a:cubicBezTo>
                  <a:pt x="263032" y="1348289"/>
                  <a:pt x="246698" y="1374833"/>
                  <a:pt x="217433" y="1412947"/>
                </a:cubicBezTo>
                <a:cubicBezTo>
                  <a:pt x="188168" y="1451061"/>
                  <a:pt x="148694" y="1507552"/>
                  <a:pt x="115345" y="1543624"/>
                </a:cubicBezTo>
                <a:cubicBezTo>
                  <a:pt x="81996" y="1579696"/>
                  <a:pt x="-45980" y="1620518"/>
                  <a:pt x="17341" y="1629381"/>
                </a:cubicBezTo>
              </a:path>
            </a:pathLst>
          </a:custGeom>
          <a:noFill/>
          <a:ln w="22225" cap="flat" cmpd="sng" algn="ctr">
            <a:solidFill>
              <a:srgbClr val="FFFFFF"/>
            </a:solidFill>
            <a:prstDash val="solid"/>
            <a:round/>
            <a:headEnd type="none" w="med" len="med"/>
            <a:tailEnd type="none" w="med" len="med"/>
          </a:ln>
          <a:effectLst>
            <a:glow rad="50800">
              <a:srgbClr val="000000">
                <a:alpha val="60000"/>
              </a:srgbClr>
            </a:glow>
          </a:effectLst>
        </p:spPr>
        <p:txBody>
          <a:bodyPr wrap="none" anchor="ctr"/>
          <a:lstStyle/>
          <a:p>
            <a:endParaRPr lang="en-US" sz="1600" kern="0">
              <a:solidFill>
                <a:sysClr val="windowText" lastClr="000000"/>
              </a:solidFill>
              <a:latin typeface="Calibri" pitchFamily="34" charset="0"/>
            </a:endParaRPr>
          </a:p>
        </p:txBody>
      </p:sp>
      <p:sp>
        <p:nvSpPr>
          <p:cNvPr id="32" name="Oval 3077"/>
          <p:cNvSpPr>
            <a:spLocks noChangeArrowheads="1"/>
          </p:cNvSpPr>
          <p:nvPr/>
        </p:nvSpPr>
        <p:spPr bwMode="auto">
          <a:xfrm rot="186722">
            <a:off x="3198720" y="4201082"/>
            <a:ext cx="377187" cy="212603"/>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33" name="Freeform 32"/>
          <p:cNvSpPr/>
          <p:nvPr/>
        </p:nvSpPr>
        <p:spPr>
          <a:xfrm>
            <a:off x="1379682" y="3682648"/>
            <a:ext cx="1096818" cy="245372"/>
          </a:xfrm>
          <a:custGeom>
            <a:avLst/>
            <a:gdLst>
              <a:gd name="connsiteX0" fmla="*/ 1096818 w 1096818"/>
              <a:gd name="connsiteY0" fmla="*/ 104261 h 245372"/>
              <a:gd name="connsiteX1" fmla="*/ 987136 w 1096818"/>
              <a:gd name="connsiteY1" fmla="*/ 58079 h 245372"/>
              <a:gd name="connsiteX2" fmla="*/ 889000 w 1096818"/>
              <a:gd name="connsiteY2" fmla="*/ 52307 h 245372"/>
              <a:gd name="connsiteX3" fmla="*/ 790863 w 1096818"/>
              <a:gd name="connsiteY3" fmla="*/ 352 h 245372"/>
              <a:gd name="connsiteX4" fmla="*/ 663863 w 1096818"/>
              <a:gd name="connsiteY4" fmla="*/ 29216 h 245372"/>
              <a:gd name="connsiteX5" fmla="*/ 548409 w 1096818"/>
              <a:gd name="connsiteY5" fmla="*/ 23443 h 245372"/>
              <a:gd name="connsiteX6" fmla="*/ 386773 w 1096818"/>
              <a:gd name="connsiteY6" fmla="*/ 110034 h 245372"/>
              <a:gd name="connsiteX7" fmla="*/ 282863 w 1096818"/>
              <a:gd name="connsiteY7" fmla="*/ 213943 h 245372"/>
              <a:gd name="connsiteX8" fmla="*/ 196273 w 1096818"/>
              <a:gd name="connsiteY8" fmla="*/ 208170 h 245372"/>
              <a:gd name="connsiteX9" fmla="*/ 51954 w 1096818"/>
              <a:gd name="connsiteY9" fmla="*/ 242807 h 245372"/>
              <a:gd name="connsiteX10" fmla="*/ 0 w 1096818"/>
              <a:gd name="connsiteY10" fmla="*/ 242807 h 24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6818" h="245372">
                <a:moveTo>
                  <a:pt x="1096818" y="104261"/>
                </a:moveTo>
                <a:cubicBezTo>
                  <a:pt x="1059295" y="85499"/>
                  <a:pt x="1021772" y="66738"/>
                  <a:pt x="987136" y="58079"/>
                </a:cubicBezTo>
                <a:cubicBezTo>
                  <a:pt x="952500" y="49420"/>
                  <a:pt x="921712" y="61928"/>
                  <a:pt x="889000" y="52307"/>
                </a:cubicBezTo>
                <a:cubicBezTo>
                  <a:pt x="856288" y="42686"/>
                  <a:pt x="828386" y="4200"/>
                  <a:pt x="790863" y="352"/>
                </a:cubicBezTo>
                <a:cubicBezTo>
                  <a:pt x="753340" y="-3497"/>
                  <a:pt x="704272" y="25368"/>
                  <a:pt x="663863" y="29216"/>
                </a:cubicBezTo>
                <a:cubicBezTo>
                  <a:pt x="623454" y="33064"/>
                  <a:pt x="594591" y="9973"/>
                  <a:pt x="548409" y="23443"/>
                </a:cubicBezTo>
                <a:cubicBezTo>
                  <a:pt x="502227" y="36913"/>
                  <a:pt x="431031" y="78284"/>
                  <a:pt x="386773" y="110034"/>
                </a:cubicBezTo>
                <a:cubicBezTo>
                  <a:pt x="342515" y="141784"/>
                  <a:pt x="314613" y="197587"/>
                  <a:pt x="282863" y="213943"/>
                </a:cubicBezTo>
                <a:cubicBezTo>
                  <a:pt x="251113" y="230299"/>
                  <a:pt x="234758" y="203359"/>
                  <a:pt x="196273" y="208170"/>
                </a:cubicBezTo>
                <a:cubicBezTo>
                  <a:pt x="157788" y="212981"/>
                  <a:pt x="84666" y="237034"/>
                  <a:pt x="51954" y="242807"/>
                </a:cubicBezTo>
                <a:cubicBezTo>
                  <a:pt x="19242" y="248580"/>
                  <a:pt x="0" y="242807"/>
                  <a:pt x="0" y="242807"/>
                </a:cubicBezTo>
              </a:path>
            </a:pathLst>
          </a:custGeom>
          <a:noFill/>
          <a:ln w="22225" cap="flat" cmpd="sng" algn="ctr">
            <a:solidFill>
              <a:srgbClr val="FFFFFF"/>
            </a:solidFill>
            <a:prstDash val="solid"/>
            <a:round/>
            <a:headEnd type="none" w="med" len="med"/>
            <a:tailEnd type="none" w="med" len="med"/>
          </a:ln>
          <a:effectLst>
            <a:glow rad="50800">
              <a:srgbClr val="000000">
                <a:alpha val="60000"/>
              </a:srgbClr>
            </a:glow>
          </a:effectLst>
        </p:spPr>
        <p:txBody>
          <a:bodyPr wrap="none" anchor="ctr"/>
          <a:lstStyle/>
          <a:p>
            <a:endParaRPr lang="en-US" sz="1600" kern="0">
              <a:solidFill>
                <a:sysClr val="windowText" lastClr="000000"/>
              </a:solidFill>
              <a:latin typeface="Calibri" pitchFamily="34" charset="0"/>
            </a:endParaRPr>
          </a:p>
        </p:txBody>
      </p:sp>
      <p:sp>
        <p:nvSpPr>
          <p:cNvPr id="35" name="TextBox 34"/>
          <p:cNvSpPr txBox="1"/>
          <p:nvPr/>
        </p:nvSpPr>
        <p:spPr>
          <a:xfrm>
            <a:off x="609600" y="3429000"/>
            <a:ext cx="1066800" cy="338554"/>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sz="1600" kern="0" dirty="0">
                <a:solidFill>
                  <a:srgbClr val="FFFFFF"/>
                </a:solidFill>
                <a:effectLst>
                  <a:glow rad="76200">
                    <a:srgbClr val="000000">
                      <a:alpha val="60000"/>
                    </a:srgbClr>
                  </a:glow>
                </a:effectLst>
                <a:latin typeface="Calibri" pitchFamily="34" charset="0"/>
                <a:cs typeface="Calibri" pitchFamily="34" charset="0"/>
              </a:rPr>
              <a:t>Jerusalem</a:t>
            </a:r>
          </a:p>
        </p:txBody>
      </p:sp>
      <p:sp>
        <p:nvSpPr>
          <p:cNvPr id="36" name="TextBox 35"/>
          <p:cNvSpPr txBox="1"/>
          <p:nvPr/>
        </p:nvSpPr>
        <p:spPr>
          <a:xfrm>
            <a:off x="1447800" y="4572000"/>
            <a:ext cx="914400" cy="338554"/>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sz="1600" kern="0" dirty="0">
                <a:solidFill>
                  <a:srgbClr val="FFFFFF"/>
                </a:solidFill>
                <a:effectLst>
                  <a:glow rad="76200">
                    <a:srgbClr val="000000">
                      <a:alpha val="60000"/>
                    </a:srgbClr>
                  </a:glow>
                </a:effectLst>
                <a:latin typeface="Calibri" pitchFamily="34" charset="0"/>
                <a:cs typeface="Calibri" pitchFamily="34" charset="0"/>
              </a:rPr>
              <a:t>En-rogel</a:t>
            </a:r>
          </a:p>
        </p:txBody>
      </p:sp>
      <p:sp>
        <p:nvSpPr>
          <p:cNvPr id="37" name="TextBox 36"/>
          <p:cNvSpPr txBox="1"/>
          <p:nvPr/>
        </p:nvSpPr>
        <p:spPr>
          <a:xfrm>
            <a:off x="7543800" y="2438400"/>
            <a:ext cx="1295400" cy="338554"/>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sz="1600" kern="0" dirty="0">
                <a:solidFill>
                  <a:srgbClr val="FFFFFF"/>
                </a:solidFill>
                <a:effectLst>
                  <a:glow rad="76200">
                    <a:srgbClr val="000000">
                      <a:alpha val="60000"/>
                    </a:srgbClr>
                  </a:glow>
                </a:effectLst>
                <a:latin typeface="Calibri" pitchFamily="34" charset="0"/>
                <a:cs typeface="Calibri" pitchFamily="34" charset="0"/>
              </a:rPr>
              <a:t>Beth-hoglah</a:t>
            </a:r>
          </a:p>
        </p:txBody>
      </p:sp>
      <p:cxnSp>
        <p:nvCxnSpPr>
          <p:cNvPr id="39" name="Straight Arrow Connector 38"/>
          <p:cNvCxnSpPr/>
          <p:nvPr/>
        </p:nvCxnSpPr>
        <p:spPr>
          <a:xfrm flipV="1">
            <a:off x="685800" y="4191000"/>
            <a:ext cx="228600" cy="76200"/>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cxnSp>
        <p:nvCxnSpPr>
          <p:cNvPr id="42" name="Straight Arrow Connector 41"/>
          <p:cNvCxnSpPr/>
          <p:nvPr/>
        </p:nvCxnSpPr>
        <p:spPr>
          <a:xfrm>
            <a:off x="1040653" y="3733800"/>
            <a:ext cx="228600" cy="304800"/>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cxnSp>
        <p:nvCxnSpPr>
          <p:cNvPr id="44" name="Straight Arrow Connector 43"/>
          <p:cNvCxnSpPr/>
          <p:nvPr/>
        </p:nvCxnSpPr>
        <p:spPr>
          <a:xfrm flipH="1" flipV="1">
            <a:off x="990600" y="4267200"/>
            <a:ext cx="76200" cy="228600"/>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cxnSp>
        <p:nvCxnSpPr>
          <p:cNvPr id="50" name="Straight Arrow Connector 49"/>
          <p:cNvCxnSpPr/>
          <p:nvPr/>
        </p:nvCxnSpPr>
        <p:spPr>
          <a:xfrm flipH="1" flipV="1">
            <a:off x="1447800" y="4419600"/>
            <a:ext cx="228600" cy="228600"/>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53" name="TextBox 52"/>
          <p:cNvSpPr txBox="1"/>
          <p:nvPr/>
        </p:nvSpPr>
        <p:spPr>
          <a:xfrm>
            <a:off x="2990850" y="4910554"/>
            <a:ext cx="1295400" cy="369332"/>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kern="0" dirty="0">
                <a:solidFill>
                  <a:srgbClr val="FFFF00"/>
                </a:solidFill>
                <a:effectLst>
                  <a:glow rad="76200">
                    <a:srgbClr val="000000">
                      <a:alpha val="60000"/>
                    </a:srgbClr>
                  </a:glow>
                </a:effectLst>
                <a:latin typeface="Calibri" pitchFamily="34" charset="0"/>
                <a:cs typeface="Calibri" pitchFamily="34" charset="0"/>
              </a:rPr>
              <a:t>JUDAH</a:t>
            </a:r>
          </a:p>
        </p:txBody>
      </p:sp>
      <p:sp>
        <p:nvSpPr>
          <p:cNvPr id="54" name="TextBox 53"/>
          <p:cNvSpPr txBox="1"/>
          <p:nvPr/>
        </p:nvSpPr>
        <p:spPr>
          <a:xfrm>
            <a:off x="3352800" y="2191594"/>
            <a:ext cx="1295400" cy="369332"/>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kern="0" dirty="0">
                <a:solidFill>
                  <a:srgbClr val="FFFF00"/>
                </a:solidFill>
                <a:effectLst>
                  <a:glow rad="76200">
                    <a:srgbClr val="000000">
                      <a:alpha val="60000"/>
                    </a:srgbClr>
                  </a:glow>
                </a:effectLst>
                <a:latin typeface="Calibri" pitchFamily="34" charset="0"/>
                <a:cs typeface="Calibri" pitchFamily="34" charset="0"/>
              </a:rPr>
              <a:t>BENJAMIN</a:t>
            </a:r>
          </a:p>
        </p:txBody>
      </p:sp>
      <p:sp>
        <p:nvSpPr>
          <p:cNvPr id="28" name="Oval 3077"/>
          <p:cNvSpPr>
            <a:spLocks noChangeArrowheads="1"/>
          </p:cNvSpPr>
          <p:nvPr/>
        </p:nvSpPr>
        <p:spPr bwMode="auto">
          <a:xfrm rot="186722">
            <a:off x="3586837" y="3364943"/>
            <a:ext cx="453086" cy="212603"/>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43" name="TextBox 42">
            <a:extLst>
              <a:ext uri="{FF2B5EF4-FFF2-40B4-BE49-F238E27FC236}">
                <a16:creationId xmlns:a16="http://schemas.microsoft.com/office/drawing/2014/main" xmlns="" id="{308E4ECE-CD9C-4B4E-BE4A-29E12459FF55}"/>
              </a:ext>
            </a:extLst>
          </p:cNvPr>
          <p:cNvSpPr txBox="1"/>
          <p:nvPr/>
        </p:nvSpPr>
        <p:spPr>
          <a:xfrm>
            <a:off x="7122065" y="1536494"/>
            <a:ext cx="1371600" cy="338554"/>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sz="1600" kern="0" dirty="0">
                <a:solidFill>
                  <a:srgbClr val="FFFFFF"/>
                </a:solidFill>
                <a:effectLst>
                  <a:glow rad="76200">
                    <a:srgbClr val="000000">
                      <a:alpha val="60000"/>
                    </a:srgbClr>
                  </a:glow>
                </a:effectLst>
                <a:latin typeface="Calibri" pitchFamily="34" charset="0"/>
                <a:cs typeface="Calibri" pitchFamily="34" charset="0"/>
              </a:rPr>
              <a:t>Jordan River</a:t>
            </a:r>
          </a:p>
        </p:txBody>
      </p:sp>
      <p:cxnSp>
        <p:nvCxnSpPr>
          <p:cNvPr id="45" name="Straight Arrow Connector 44">
            <a:extLst>
              <a:ext uri="{FF2B5EF4-FFF2-40B4-BE49-F238E27FC236}">
                <a16:creationId xmlns:a16="http://schemas.microsoft.com/office/drawing/2014/main" xmlns="" id="{AA6E943B-99E6-41AA-821C-603333F5E074}"/>
              </a:ext>
            </a:extLst>
          </p:cNvPr>
          <p:cNvCxnSpPr>
            <a:cxnSpLocks/>
          </p:cNvCxnSpPr>
          <p:nvPr/>
        </p:nvCxnSpPr>
        <p:spPr>
          <a:xfrm>
            <a:off x="8302055" y="1810678"/>
            <a:ext cx="383221" cy="79493"/>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47" name="TextBox 46">
            <a:extLst>
              <a:ext uri="{FF2B5EF4-FFF2-40B4-BE49-F238E27FC236}">
                <a16:creationId xmlns:a16="http://schemas.microsoft.com/office/drawing/2014/main" xmlns="" id="{36D2F7F2-EE5C-4244-ADEB-049964F06FE4}"/>
              </a:ext>
            </a:extLst>
          </p:cNvPr>
          <p:cNvSpPr txBox="1"/>
          <p:nvPr/>
        </p:nvSpPr>
        <p:spPr>
          <a:xfrm>
            <a:off x="7388352" y="4862546"/>
            <a:ext cx="1371600" cy="338554"/>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en-US" sz="1600" kern="0" dirty="0">
                <a:solidFill>
                  <a:srgbClr val="FFFFFF"/>
                </a:solidFill>
                <a:effectLst>
                  <a:glow rad="76200">
                    <a:srgbClr val="000000">
                      <a:alpha val="60000"/>
                    </a:srgbClr>
                  </a:glow>
                </a:effectLst>
                <a:latin typeface="Calibri" pitchFamily="34" charset="0"/>
                <a:cs typeface="Calibri" pitchFamily="34" charset="0"/>
              </a:rPr>
              <a:t>Dead Sea</a:t>
            </a:r>
          </a:p>
        </p:txBody>
      </p:sp>
    </p:spTree>
    <p:extLst>
      <p:ext uri="{BB962C8B-B14F-4D97-AF65-F5344CB8AC3E}">
        <p14:creationId xmlns:p14="http://schemas.microsoft.com/office/powerpoint/2010/main" val="2799429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5E9AB6E8-AA35-49BF-ABE1-B6DDBFCB57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Jordan River</a:t>
            </a:r>
          </a:p>
        </p:txBody>
      </p:sp>
      <p:sp>
        <p:nvSpPr>
          <p:cNvPr id="3" name="Text Placeholder 2"/>
          <p:cNvSpPr>
            <a:spLocks noGrp="1"/>
          </p:cNvSpPr>
          <p:nvPr>
            <p:ph type="body" sz="quarter" idx="12"/>
          </p:nvPr>
        </p:nvSpPr>
        <p:spPr/>
        <p:txBody>
          <a:bodyPr/>
          <a:lstStyle/>
          <a:p>
            <a:r>
              <a:rPr lang="en-US" dirty="0"/>
              <a:t>20:2</a:t>
            </a:r>
          </a:p>
        </p:txBody>
      </p:sp>
      <p:sp>
        <p:nvSpPr>
          <p:cNvPr id="4" name="Title 3"/>
          <p:cNvSpPr>
            <a:spLocks noGrp="1"/>
          </p:cNvSpPr>
          <p:nvPr>
            <p:ph type="title"/>
          </p:nvPr>
        </p:nvSpPr>
        <p:spPr/>
        <p:txBody>
          <a:bodyPr/>
          <a:lstStyle/>
          <a:p>
            <a:r>
              <a:rPr lang="en-US" dirty="0"/>
              <a:t>But the men of Judah remained loyal to their king, from the Jordan even to Jerusalem</a:t>
            </a:r>
          </a:p>
        </p:txBody>
      </p:sp>
    </p:spTree>
    <p:extLst>
      <p:ext uri="{BB962C8B-B14F-4D97-AF65-F5344CB8AC3E}">
        <p14:creationId xmlns:p14="http://schemas.microsoft.com/office/powerpoint/2010/main" val="17514199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7724"/>
            <a:ext cx="9144000" cy="6702552"/>
          </a:xfrm>
          <a:prstGeom prst="rect">
            <a:avLst/>
          </a:prstGeom>
        </p:spPr>
      </p:pic>
      <p:sp>
        <p:nvSpPr>
          <p:cNvPr id="2" name="Text Placeholder 1"/>
          <p:cNvSpPr>
            <a:spLocks noGrp="1"/>
          </p:cNvSpPr>
          <p:nvPr>
            <p:ph type="body" sz="quarter" idx="10"/>
          </p:nvPr>
        </p:nvSpPr>
        <p:spPr/>
        <p:txBody>
          <a:bodyPr/>
          <a:lstStyle/>
          <a:p>
            <a:r>
              <a:rPr lang="en-US" dirty="0"/>
              <a:t>Samaria Ostraca 1, 17, and 2, mentioning a “Sheba,” 8th century BC </a:t>
            </a:r>
          </a:p>
        </p:txBody>
      </p:sp>
      <p:sp>
        <p:nvSpPr>
          <p:cNvPr id="3" name="Text Placeholder 2"/>
          <p:cNvSpPr>
            <a:spLocks noGrp="1"/>
          </p:cNvSpPr>
          <p:nvPr>
            <p:ph type="body" sz="quarter" idx="12"/>
          </p:nvPr>
        </p:nvSpPr>
        <p:spPr/>
        <p:txBody>
          <a:bodyPr/>
          <a:lstStyle/>
          <a:p>
            <a:r>
              <a:rPr lang="en-US" dirty="0"/>
              <a:t>20:1</a:t>
            </a:r>
          </a:p>
        </p:txBody>
      </p:sp>
      <p:sp>
        <p:nvSpPr>
          <p:cNvPr id="4" name="Title 3"/>
          <p:cNvSpPr>
            <a:spLocks noGrp="1"/>
          </p:cNvSpPr>
          <p:nvPr>
            <p:ph type="title"/>
          </p:nvPr>
        </p:nvSpPr>
        <p:spPr/>
        <p:txBody>
          <a:bodyPr/>
          <a:lstStyle/>
          <a:p>
            <a:r>
              <a:rPr lang="en-US" dirty="0"/>
              <a:t>There happened to be a worthless man whose name was Sheba, the son of </a:t>
            </a:r>
            <a:r>
              <a:rPr lang="en-US" dirty="0" err="1"/>
              <a:t>Bichri</a:t>
            </a:r>
            <a:r>
              <a:rPr lang="en-US" dirty="0"/>
              <a:t>, a Benjamite</a:t>
            </a:r>
          </a:p>
        </p:txBody>
      </p:sp>
    </p:spTree>
    <p:extLst>
      <p:ext uri="{BB962C8B-B14F-4D97-AF65-F5344CB8AC3E}">
        <p14:creationId xmlns:p14="http://schemas.microsoft.com/office/powerpoint/2010/main" val="5986694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Jericho aerial from west"/>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Jericho and the eastern end of Benjamin (aerial view from the west)</a:t>
            </a:r>
          </a:p>
        </p:txBody>
      </p:sp>
      <p:sp>
        <p:nvSpPr>
          <p:cNvPr id="3" name="Text Placeholder 2"/>
          <p:cNvSpPr>
            <a:spLocks noGrp="1"/>
          </p:cNvSpPr>
          <p:nvPr>
            <p:ph type="body" sz="quarter" idx="12"/>
          </p:nvPr>
        </p:nvSpPr>
        <p:spPr/>
        <p:txBody>
          <a:bodyPr/>
          <a:lstStyle/>
          <a:p>
            <a:r>
              <a:rPr lang="en-US" dirty="0"/>
              <a:t>20:2</a:t>
            </a:r>
          </a:p>
        </p:txBody>
      </p:sp>
      <p:sp>
        <p:nvSpPr>
          <p:cNvPr id="4" name="Title 3"/>
          <p:cNvSpPr>
            <a:spLocks noGrp="1"/>
          </p:cNvSpPr>
          <p:nvPr>
            <p:ph type="title"/>
          </p:nvPr>
        </p:nvSpPr>
        <p:spPr/>
        <p:txBody>
          <a:bodyPr/>
          <a:lstStyle/>
          <a:p>
            <a:r>
              <a:rPr lang="en-US" dirty="0"/>
              <a:t>But the men of Judah remained loyal to their king, from the Jordan even to Jerusalem</a:t>
            </a:r>
          </a:p>
        </p:txBody>
      </p:sp>
    </p:spTree>
    <p:extLst>
      <p:ext uri="{BB962C8B-B14F-4D97-AF65-F5344CB8AC3E}">
        <p14:creationId xmlns:p14="http://schemas.microsoft.com/office/powerpoint/2010/main" val="27817491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Jericho aerial from west"/>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Jericho and the eastern end of Benjamin (aerial view from the west)</a:t>
            </a:r>
          </a:p>
        </p:txBody>
      </p:sp>
      <p:sp>
        <p:nvSpPr>
          <p:cNvPr id="3" name="Text Placeholder 2"/>
          <p:cNvSpPr>
            <a:spLocks noGrp="1"/>
          </p:cNvSpPr>
          <p:nvPr>
            <p:ph type="body" sz="quarter" idx="12"/>
          </p:nvPr>
        </p:nvSpPr>
        <p:spPr/>
        <p:txBody>
          <a:bodyPr/>
          <a:lstStyle/>
          <a:p>
            <a:r>
              <a:rPr lang="en-US" dirty="0"/>
              <a:t>20:2</a:t>
            </a:r>
          </a:p>
        </p:txBody>
      </p:sp>
      <p:sp>
        <p:nvSpPr>
          <p:cNvPr id="4" name="Title 3"/>
          <p:cNvSpPr>
            <a:spLocks noGrp="1"/>
          </p:cNvSpPr>
          <p:nvPr>
            <p:ph type="title"/>
          </p:nvPr>
        </p:nvSpPr>
        <p:spPr/>
        <p:txBody>
          <a:bodyPr/>
          <a:lstStyle/>
          <a:p>
            <a:r>
              <a:rPr lang="en-US" dirty="0"/>
              <a:t>But the men of Judah remained loyal to their king, from the Jordan even to Jerusalem</a:t>
            </a:r>
          </a:p>
        </p:txBody>
      </p:sp>
      <p:sp>
        <p:nvSpPr>
          <p:cNvPr id="14" name="Text Box 10"/>
          <p:cNvSpPr txBox="1">
            <a:spLocks noChangeArrowheads="1"/>
          </p:cNvSpPr>
          <p:nvPr/>
        </p:nvSpPr>
        <p:spPr bwMode="auto">
          <a:xfrm>
            <a:off x="4572000" y="687288"/>
            <a:ext cx="1345240" cy="369332"/>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FFFFF"/>
                </a:solidFill>
                <a:effectLst>
                  <a:glow rad="76200">
                    <a:sysClr val="windowText" lastClr="000000">
                      <a:alpha val="60000"/>
                    </a:sysClr>
                  </a:glow>
                </a:effectLst>
                <a:uLnTx/>
                <a:uFillTx/>
                <a:latin typeface="Calibri"/>
                <a:cs typeface="Calibri"/>
              </a:rPr>
              <a:t>Jordan River</a:t>
            </a:r>
          </a:p>
        </p:txBody>
      </p:sp>
      <p:sp>
        <p:nvSpPr>
          <p:cNvPr id="18" name="Oval 17"/>
          <p:cNvSpPr/>
          <p:nvPr/>
        </p:nvSpPr>
        <p:spPr>
          <a:xfrm>
            <a:off x="7885050" y="1314450"/>
            <a:ext cx="285750" cy="257175"/>
          </a:xfrm>
          <a:prstGeom prst="ellipse">
            <a:avLst/>
          </a:prstGeom>
          <a:noFill/>
          <a:ln w="22225" cap="flat" cmpd="sng" algn="ctr">
            <a:solidFill>
              <a:sysClr val="window" lastClr="FFFFFF"/>
            </a:solidFill>
            <a:prstDash val="solid"/>
            <a:round/>
            <a:headEnd type="none" w="med" len="med"/>
            <a:tailEnd type="none" w="med" len="med"/>
          </a:ln>
          <a:effectLst>
            <a:glow rad="50800">
              <a:sysClr val="windowText" lastClr="000000">
                <a:alpha val="60000"/>
              </a:sys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3" name="Freeform 22"/>
          <p:cNvSpPr/>
          <p:nvPr/>
        </p:nvSpPr>
        <p:spPr>
          <a:xfrm>
            <a:off x="7570604" y="1090353"/>
            <a:ext cx="1589432" cy="2219189"/>
          </a:xfrm>
          <a:custGeom>
            <a:avLst/>
            <a:gdLst>
              <a:gd name="connsiteX0" fmla="*/ 0 w 2399057"/>
              <a:gd name="connsiteY0" fmla="*/ 0 h 2219189"/>
              <a:gd name="connsiteX1" fmla="*/ 821068 w 2399057"/>
              <a:gd name="connsiteY1" fmla="*/ 1090353 h 2219189"/>
              <a:gd name="connsiteX2" fmla="*/ 2399057 w 2399057"/>
              <a:gd name="connsiteY2" fmla="*/ 2219189 h 2219189"/>
              <a:gd name="connsiteX0" fmla="*/ 129663 w 1719095"/>
              <a:gd name="connsiteY0" fmla="*/ 0 h 2219189"/>
              <a:gd name="connsiteX1" fmla="*/ 141106 w 1719095"/>
              <a:gd name="connsiteY1" fmla="*/ 1090353 h 2219189"/>
              <a:gd name="connsiteX2" fmla="*/ 1719095 w 1719095"/>
              <a:gd name="connsiteY2" fmla="*/ 2219189 h 2219189"/>
              <a:gd name="connsiteX0" fmla="*/ 154744 w 1744176"/>
              <a:gd name="connsiteY0" fmla="*/ 0 h 2219189"/>
              <a:gd name="connsiteX1" fmla="*/ 166187 w 1744176"/>
              <a:gd name="connsiteY1" fmla="*/ 1090353 h 2219189"/>
              <a:gd name="connsiteX2" fmla="*/ 1744176 w 1744176"/>
              <a:gd name="connsiteY2" fmla="*/ 2219189 h 2219189"/>
              <a:gd name="connsiteX0" fmla="*/ 0 w 1589432"/>
              <a:gd name="connsiteY0" fmla="*/ 0 h 2219189"/>
              <a:gd name="connsiteX1" fmla="*/ 373393 w 1589432"/>
              <a:gd name="connsiteY1" fmla="*/ 1376103 h 2219189"/>
              <a:gd name="connsiteX2" fmla="*/ 1589432 w 1589432"/>
              <a:gd name="connsiteY2" fmla="*/ 2219189 h 2219189"/>
            </a:gdLst>
            <a:ahLst/>
            <a:cxnLst>
              <a:cxn ang="0">
                <a:pos x="connsiteX0" y="connsiteY0"/>
              </a:cxn>
              <a:cxn ang="0">
                <a:pos x="connsiteX1" y="connsiteY1"/>
              </a:cxn>
              <a:cxn ang="0">
                <a:pos x="connsiteX2" y="connsiteY2"/>
              </a:cxn>
            </a:cxnLst>
            <a:rect l="l" t="t" r="r" b="b"/>
            <a:pathLst>
              <a:path w="1589432" h="2219189">
                <a:moveTo>
                  <a:pt x="0" y="0"/>
                </a:moveTo>
                <a:cubicBezTo>
                  <a:pt x="67737" y="369769"/>
                  <a:pt x="-26450" y="1006238"/>
                  <a:pt x="373393" y="1376103"/>
                </a:cubicBezTo>
                <a:cubicBezTo>
                  <a:pt x="773236" y="1745968"/>
                  <a:pt x="1589432" y="2219189"/>
                  <a:pt x="1589432" y="2219189"/>
                </a:cubicBezTo>
              </a:path>
            </a:pathLst>
          </a:custGeom>
          <a:noFill/>
          <a:ln w="22225" cap="flat" cmpd="sng" algn="ctr">
            <a:solidFill>
              <a:srgbClr val="FFFF00"/>
            </a:solidFill>
            <a:prstDash val="dash"/>
            <a:round/>
            <a:headEnd type="none" w="med" len="med"/>
            <a:tailEnd type="none" w="med" len="med"/>
          </a:ln>
          <a:effectLst>
            <a:glow rad="50800">
              <a:srgbClr val="000000">
                <a:alpha val="60000"/>
              </a:srgbClr>
            </a:glow>
          </a:effectLst>
        </p:spPr>
        <p:txBody>
          <a:bodyPr/>
          <a:lstStyle/>
          <a:p>
            <a:endParaRPr lang="en-US" kern="0">
              <a:solidFill>
                <a:sysClr val="windowText" lastClr="000000"/>
              </a:solidFill>
              <a:latin typeface="Calibri" pitchFamily="34" charset="0"/>
            </a:endParaRPr>
          </a:p>
        </p:txBody>
      </p:sp>
      <p:sp>
        <p:nvSpPr>
          <p:cNvPr id="17" name="Oval 16"/>
          <p:cNvSpPr/>
          <p:nvPr/>
        </p:nvSpPr>
        <p:spPr>
          <a:xfrm>
            <a:off x="1524000" y="3505200"/>
            <a:ext cx="762000" cy="457200"/>
          </a:xfrm>
          <a:prstGeom prst="ellipse">
            <a:avLst/>
          </a:prstGeom>
          <a:noFill/>
          <a:ln w="22225" cap="flat" cmpd="sng" algn="ctr">
            <a:solidFill>
              <a:sysClr val="window" lastClr="FFFFFF"/>
            </a:solidFill>
            <a:prstDash val="solid"/>
            <a:round/>
            <a:headEnd type="none" w="med" len="med"/>
            <a:tailEnd type="none" w="med" len="med"/>
          </a:ln>
          <a:effectLst>
            <a:glow rad="50800">
              <a:sysClr val="windowText" lastClr="000000">
                <a:alpha val="60000"/>
              </a:sys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5" name="Freeform 24"/>
          <p:cNvSpPr/>
          <p:nvPr/>
        </p:nvSpPr>
        <p:spPr>
          <a:xfrm>
            <a:off x="1053072" y="1139039"/>
            <a:ext cx="2455967" cy="5382751"/>
          </a:xfrm>
          <a:custGeom>
            <a:avLst/>
            <a:gdLst>
              <a:gd name="connsiteX0" fmla="*/ 4387580 w 4387580"/>
              <a:gd name="connsiteY0" fmla="*/ 0 h 3059136"/>
              <a:gd name="connsiteX1" fmla="*/ 4002705 w 4387580"/>
              <a:gd name="connsiteY1" fmla="*/ 513107 h 3059136"/>
              <a:gd name="connsiteX2" fmla="*/ 3451050 w 4387580"/>
              <a:gd name="connsiteY2" fmla="*/ 1359734 h 3059136"/>
              <a:gd name="connsiteX3" fmla="*/ 2399057 w 4387580"/>
              <a:gd name="connsiteY3" fmla="*/ 2501398 h 3059136"/>
              <a:gd name="connsiteX4" fmla="*/ 2116815 w 4387580"/>
              <a:gd name="connsiteY4" fmla="*/ 2924711 h 3059136"/>
              <a:gd name="connsiteX5" fmla="*/ 1000676 w 4387580"/>
              <a:gd name="connsiteY5" fmla="*/ 3052988 h 3059136"/>
              <a:gd name="connsiteX6" fmla="*/ 0 w 4387580"/>
              <a:gd name="connsiteY6" fmla="*/ 3040161 h 3059136"/>
              <a:gd name="connsiteX0" fmla="*/ 4387580 w 4387580"/>
              <a:gd name="connsiteY0" fmla="*/ 0 h 3059136"/>
              <a:gd name="connsiteX1" fmla="*/ 4002705 w 4387580"/>
              <a:gd name="connsiteY1" fmla="*/ 513107 h 3059136"/>
              <a:gd name="connsiteX2" fmla="*/ 3451050 w 4387580"/>
              <a:gd name="connsiteY2" fmla="*/ 1359734 h 3059136"/>
              <a:gd name="connsiteX3" fmla="*/ 2399057 w 4387580"/>
              <a:gd name="connsiteY3" fmla="*/ 2501398 h 3059136"/>
              <a:gd name="connsiteX4" fmla="*/ 1000676 w 4387580"/>
              <a:gd name="connsiteY4" fmla="*/ 3052988 h 3059136"/>
              <a:gd name="connsiteX5" fmla="*/ 0 w 4387580"/>
              <a:gd name="connsiteY5" fmla="*/ 3040161 h 3059136"/>
              <a:gd name="connsiteX0" fmla="*/ 4387580 w 4387580"/>
              <a:gd name="connsiteY0" fmla="*/ 0 h 3059136"/>
              <a:gd name="connsiteX1" fmla="*/ 4002705 w 4387580"/>
              <a:gd name="connsiteY1" fmla="*/ 513107 h 3059136"/>
              <a:gd name="connsiteX2" fmla="*/ 3451050 w 4387580"/>
              <a:gd name="connsiteY2" fmla="*/ 1359734 h 3059136"/>
              <a:gd name="connsiteX3" fmla="*/ 1502586 w 4387580"/>
              <a:gd name="connsiteY3" fmla="*/ 2250386 h 3059136"/>
              <a:gd name="connsiteX4" fmla="*/ 1000676 w 4387580"/>
              <a:gd name="connsiteY4" fmla="*/ 3052988 h 3059136"/>
              <a:gd name="connsiteX5" fmla="*/ 0 w 4387580"/>
              <a:gd name="connsiteY5" fmla="*/ 3040161 h 3059136"/>
              <a:gd name="connsiteX0" fmla="*/ 4387580 w 4387580"/>
              <a:gd name="connsiteY0" fmla="*/ 0 h 3059136"/>
              <a:gd name="connsiteX1" fmla="*/ 4002705 w 4387580"/>
              <a:gd name="connsiteY1" fmla="*/ 513107 h 3059136"/>
              <a:gd name="connsiteX2" fmla="*/ 2680086 w 4387580"/>
              <a:gd name="connsiteY2" fmla="*/ 1825899 h 3059136"/>
              <a:gd name="connsiteX3" fmla="*/ 1502586 w 4387580"/>
              <a:gd name="connsiteY3" fmla="*/ 2250386 h 3059136"/>
              <a:gd name="connsiteX4" fmla="*/ 1000676 w 4387580"/>
              <a:gd name="connsiteY4" fmla="*/ 3052988 h 3059136"/>
              <a:gd name="connsiteX5" fmla="*/ 0 w 4387580"/>
              <a:gd name="connsiteY5" fmla="*/ 3040161 h 3059136"/>
              <a:gd name="connsiteX0" fmla="*/ 4387580 w 4387580"/>
              <a:gd name="connsiteY0" fmla="*/ 0 h 3059136"/>
              <a:gd name="connsiteX1" fmla="*/ 2998658 w 4387580"/>
              <a:gd name="connsiteY1" fmla="*/ 889624 h 3059136"/>
              <a:gd name="connsiteX2" fmla="*/ 2680086 w 4387580"/>
              <a:gd name="connsiteY2" fmla="*/ 1825899 h 3059136"/>
              <a:gd name="connsiteX3" fmla="*/ 1502586 w 4387580"/>
              <a:gd name="connsiteY3" fmla="*/ 2250386 h 3059136"/>
              <a:gd name="connsiteX4" fmla="*/ 1000676 w 4387580"/>
              <a:gd name="connsiteY4" fmla="*/ 3052988 h 3059136"/>
              <a:gd name="connsiteX5" fmla="*/ 0 w 4387580"/>
              <a:gd name="connsiteY5" fmla="*/ 3040161 h 3059136"/>
              <a:gd name="connsiteX0" fmla="*/ 3509039 w 3509039"/>
              <a:gd name="connsiteY0" fmla="*/ 0 h 3023278"/>
              <a:gd name="connsiteX1" fmla="*/ 2998658 w 3509039"/>
              <a:gd name="connsiteY1" fmla="*/ 853766 h 3023278"/>
              <a:gd name="connsiteX2" fmla="*/ 2680086 w 3509039"/>
              <a:gd name="connsiteY2" fmla="*/ 1790041 h 3023278"/>
              <a:gd name="connsiteX3" fmla="*/ 1502586 w 3509039"/>
              <a:gd name="connsiteY3" fmla="*/ 2214528 h 3023278"/>
              <a:gd name="connsiteX4" fmla="*/ 1000676 w 3509039"/>
              <a:gd name="connsiteY4" fmla="*/ 3017130 h 3023278"/>
              <a:gd name="connsiteX5" fmla="*/ 0 w 3509039"/>
              <a:gd name="connsiteY5" fmla="*/ 3004303 h 3023278"/>
              <a:gd name="connsiteX0" fmla="*/ 3509039 w 3509039"/>
              <a:gd name="connsiteY0" fmla="*/ 0 h 3023278"/>
              <a:gd name="connsiteX1" fmla="*/ 2998658 w 3509039"/>
              <a:gd name="connsiteY1" fmla="*/ 853766 h 3023278"/>
              <a:gd name="connsiteX2" fmla="*/ 2213921 w 3509039"/>
              <a:gd name="connsiteY2" fmla="*/ 1879688 h 3023278"/>
              <a:gd name="connsiteX3" fmla="*/ 1502586 w 3509039"/>
              <a:gd name="connsiteY3" fmla="*/ 2214528 h 3023278"/>
              <a:gd name="connsiteX4" fmla="*/ 1000676 w 3509039"/>
              <a:gd name="connsiteY4" fmla="*/ 3017130 h 3023278"/>
              <a:gd name="connsiteX5" fmla="*/ 0 w 3509039"/>
              <a:gd name="connsiteY5" fmla="*/ 3004303 h 3023278"/>
              <a:gd name="connsiteX0" fmla="*/ 2651604 w 2651604"/>
              <a:gd name="connsiteY0" fmla="*/ 0 h 5335126"/>
              <a:gd name="connsiteX1" fmla="*/ 2141223 w 2651604"/>
              <a:gd name="connsiteY1" fmla="*/ 853766 h 5335126"/>
              <a:gd name="connsiteX2" fmla="*/ 1356486 w 2651604"/>
              <a:gd name="connsiteY2" fmla="*/ 1879688 h 5335126"/>
              <a:gd name="connsiteX3" fmla="*/ 645151 w 2651604"/>
              <a:gd name="connsiteY3" fmla="*/ 2214528 h 5335126"/>
              <a:gd name="connsiteX4" fmla="*/ 143241 w 2651604"/>
              <a:gd name="connsiteY4" fmla="*/ 3017130 h 5335126"/>
              <a:gd name="connsiteX5" fmla="*/ 200400 w 2651604"/>
              <a:gd name="connsiteY5" fmla="*/ 5335126 h 5335126"/>
              <a:gd name="connsiteX0" fmla="*/ 2523260 w 2523260"/>
              <a:gd name="connsiteY0" fmla="*/ 0 h 5335126"/>
              <a:gd name="connsiteX1" fmla="*/ 2012879 w 2523260"/>
              <a:gd name="connsiteY1" fmla="*/ 853766 h 5335126"/>
              <a:gd name="connsiteX2" fmla="*/ 1228142 w 2523260"/>
              <a:gd name="connsiteY2" fmla="*/ 1879688 h 5335126"/>
              <a:gd name="connsiteX3" fmla="*/ 516807 w 2523260"/>
              <a:gd name="connsiteY3" fmla="*/ 2214528 h 5335126"/>
              <a:gd name="connsiteX4" fmla="*/ 14897 w 2523260"/>
              <a:gd name="connsiteY4" fmla="*/ 3017130 h 5335126"/>
              <a:gd name="connsiteX5" fmla="*/ 394786 w 2523260"/>
              <a:gd name="connsiteY5" fmla="*/ 4365290 h 5335126"/>
              <a:gd name="connsiteX6" fmla="*/ 72056 w 2523260"/>
              <a:gd name="connsiteY6" fmla="*/ 5335126 h 5335126"/>
              <a:gd name="connsiteX0" fmla="*/ 2536407 w 2536407"/>
              <a:gd name="connsiteY0" fmla="*/ 0 h 5335126"/>
              <a:gd name="connsiteX1" fmla="*/ 2026026 w 2536407"/>
              <a:gd name="connsiteY1" fmla="*/ 853766 h 5335126"/>
              <a:gd name="connsiteX2" fmla="*/ 1241289 w 2536407"/>
              <a:gd name="connsiteY2" fmla="*/ 1879688 h 5335126"/>
              <a:gd name="connsiteX3" fmla="*/ 529954 w 2536407"/>
              <a:gd name="connsiteY3" fmla="*/ 2214528 h 5335126"/>
              <a:gd name="connsiteX4" fmla="*/ 28044 w 2536407"/>
              <a:gd name="connsiteY4" fmla="*/ 3017130 h 5335126"/>
              <a:gd name="connsiteX5" fmla="*/ 138992 w 2536407"/>
              <a:gd name="connsiteY5" fmla="*/ 3181949 h 5335126"/>
              <a:gd name="connsiteX6" fmla="*/ 407933 w 2536407"/>
              <a:gd name="connsiteY6" fmla="*/ 4365290 h 5335126"/>
              <a:gd name="connsiteX7" fmla="*/ 85203 w 2536407"/>
              <a:gd name="connsiteY7" fmla="*/ 5335126 h 5335126"/>
              <a:gd name="connsiteX0" fmla="*/ 2508363 w 2508363"/>
              <a:gd name="connsiteY0" fmla="*/ 0 h 5335126"/>
              <a:gd name="connsiteX1" fmla="*/ 1997982 w 2508363"/>
              <a:gd name="connsiteY1" fmla="*/ 853766 h 5335126"/>
              <a:gd name="connsiteX2" fmla="*/ 1213245 w 2508363"/>
              <a:gd name="connsiteY2" fmla="*/ 1879688 h 5335126"/>
              <a:gd name="connsiteX3" fmla="*/ 501910 w 2508363"/>
              <a:gd name="connsiteY3" fmla="*/ 2214528 h 5335126"/>
              <a:gd name="connsiteX4" fmla="*/ 0 w 2508363"/>
              <a:gd name="connsiteY4" fmla="*/ 3017130 h 5335126"/>
              <a:gd name="connsiteX5" fmla="*/ 110948 w 2508363"/>
              <a:gd name="connsiteY5" fmla="*/ 3181949 h 5335126"/>
              <a:gd name="connsiteX6" fmla="*/ 379889 w 2508363"/>
              <a:gd name="connsiteY6" fmla="*/ 4365290 h 5335126"/>
              <a:gd name="connsiteX7" fmla="*/ 57159 w 2508363"/>
              <a:gd name="connsiteY7" fmla="*/ 5335126 h 5335126"/>
              <a:gd name="connsiteX0" fmla="*/ 2508363 w 2508363"/>
              <a:gd name="connsiteY0" fmla="*/ 0 h 5335126"/>
              <a:gd name="connsiteX1" fmla="*/ 1997982 w 2508363"/>
              <a:gd name="connsiteY1" fmla="*/ 853766 h 5335126"/>
              <a:gd name="connsiteX2" fmla="*/ 1213245 w 2508363"/>
              <a:gd name="connsiteY2" fmla="*/ 1879688 h 5335126"/>
              <a:gd name="connsiteX3" fmla="*/ 501910 w 2508363"/>
              <a:gd name="connsiteY3" fmla="*/ 2214528 h 5335126"/>
              <a:gd name="connsiteX4" fmla="*/ 0 w 2508363"/>
              <a:gd name="connsiteY4" fmla="*/ 3017130 h 5335126"/>
              <a:gd name="connsiteX5" fmla="*/ 142698 w 2508363"/>
              <a:gd name="connsiteY5" fmla="*/ 3213699 h 5335126"/>
              <a:gd name="connsiteX6" fmla="*/ 379889 w 2508363"/>
              <a:gd name="connsiteY6" fmla="*/ 4365290 h 5335126"/>
              <a:gd name="connsiteX7" fmla="*/ 57159 w 2508363"/>
              <a:gd name="connsiteY7" fmla="*/ 5335126 h 5335126"/>
              <a:gd name="connsiteX0" fmla="*/ 2508363 w 2508363"/>
              <a:gd name="connsiteY0" fmla="*/ 0 h 5335126"/>
              <a:gd name="connsiteX1" fmla="*/ 1997982 w 2508363"/>
              <a:gd name="connsiteY1" fmla="*/ 853766 h 5335126"/>
              <a:gd name="connsiteX2" fmla="*/ 1213245 w 2508363"/>
              <a:gd name="connsiteY2" fmla="*/ 1879688 h 5335126"/>
              <a:gd name="connsiteX3" fmla="*/ 501910 w 2508363"/>
              <a:gd name="connsiteY3" fmla="*/ 2214528 h 5335126"/>
              <a:gd name="connsiteX4" fmla="*/ 0 w 2508363"/>
              <a:gd name="connsiteY4" fmla="*/ 3017130 h 5335126"/>
              <a:gd name="connsiteX5" fmla="*/ 142698 w 2508363"/>
              <a:gd name="connsiteY5" fmla="*/ 3213699 h 5335126"/>
              <a:gd name="connsiteX6" fmla="*/ 379889 w 2508363"/>
              <a:gd name="connsiteY6" fmla="*/ 4365290 h 5335126"/>
              <a:gd name="connsiteX7" fmla="*/ 57159 w 2508363"/>
              <a:gd name="connsiteY7" fmla="*/ 5335126 h 5335126"/>
              <a:gd name="connsiteX0" fmla="*/ 2452958 w 2452958"/>
              <a:gd name="connsiteY0" fmla="*/ 0 h 5335126"/>
              <a:gd name="connsiteX1" fmla="*/ 1942577 w 2452958"/>
              <a:gd name="connsiteY1" fmla="*/ 853766 h 5335126"/>
              <a:gd name="connsiteX2" fmla="*/ 1157840 w 2452958"/>
              <a:gd name="connsiteY2" fmla="*/ 1879688 h 5335126"/>
              <a:gd name="connsiteX3" fmla="*/ 446505 w 2452958"/>
              <a:gd name="connsiteY3" fmla="*/ 2214528 h 5335126"/>
              <a:gd name="connsiteX4" fmla="*/ 46195 w 2452958"/>
              <a:gd name="connsiteY4" fmla="*/ 2966330 h 5335126"/>
              <a:gd name="connsiteX5" fmla="*/ 87293 w 2452958"/>
              <a:gd name="connsiteY5" fmla="*/ 3213699 h 5335126"/>
              <a:gd name="connsiteX6" fmla="*/ 324484 w 2452958"/>
              <a:gd name="connsiteY6" fmla="*/ 4365290 h 5335126"/>
              <a:gd name="connsiteX7" fmla="*/ 1754 w 2452958"/>
              <a:gd name="connsiteY7" fmla="*/ 5335126 h 5335126"/>
              <a:gd name="connsiteX0" fmla="*/ 2452958 w 2452958"/>
              <a:gd name="connsiteY0" fmla="*/ 0 h 5335126"/>
              <a:gd name="connsiteX1" fmla="*/ 1942577 w 2452958"/>
              <a:gd name="connsiteY1" fmla="*/ 853766 h 5335126"/>
              <a:gd name="connsiteX2" fmla="*/ 1157840 w 2452958"/>
              <a:gd name="connsiteY2" fmla="*/ 1879688 h 5335126"/>
              <a:gd name="connsiteX3" fmla="*/ 446505 w 2452958"/>
              <a:gd name="connsiteY3" fmla="*/ 2214528 h 5335126"/>
              <a:gd name="connsiteX4" fmla="*/ 46195 w 2452958"/>
              <a:gd name="connsiteY4" fmla="*/ 2966330 h 5335126"/>
              <a:gd name="connsiteX5" fmla="*/ 87293 w 2452958"/>
              <a:gd name="connsiteY5" fmla="*/ 3213699 h 5335126"/>
              <a:gd name="connsiteX6" fmla="*/ 324484 w 2452958"/>
              <a:gd name="connsiteY6" fmla="*/ 4365290 h 5335126"/>
              <a:gd name="connsiteX7" fmla="*/ 1754 w 2452958"/>
              <a:gd name="connsiteY7" fmla="*/ 5335126 h 5335126"/>
              <a:gd name="connsiteX0" fmla="*/ 2457698 w 2457698"/>
              <a:gd name="connsiteY0" fmla="*/ 0 h 5382751"/>
              <a:gd name="connsiteX1" fmla="*/ 1947317 w 2457698"/>
              <a:gd name="connsiteY1" fmla="*/ 853766 h 5382751"/>
              <a:gd name="connsiteX2" fmla="*/ 1162580 w 2457698"/>
              <a:gd name="connsiteY2" fmla="*/ 1879688 h 5382751"/>
              <a:gd name="connsiteX3" fmla="*/ 451245 w 2457698"/>
              <a:gd name="connsiteY3" fmla="*/ 2214528 h 5382751"/>
              <a:gd name="connsiteX4" fmla="*/ 50935 w 2457698"/>
              <a:gd name="connsiteY4" fmla="*/ 2966330 h 5382751"/>
              <a:gd name="connsiteX5" fmla="*/ 92033 w 2457698"/>
              <a:gd name="connsiteY5" fmla="*/ 3213699 h 5382751"/>
              <a:gd name="connsiteX6" fmla="*/ 329224 w 2457698"/>
              <a:gd name="connsiteY6" fmla="*/ 4365290 h 5382751"/>
              <a:gd name="connsiteX7" fmla="*/ 1731 w 2457698"/>
              <a:gd name="connsiteY7" fmla="*/ 5382751 h 5382751"/>
              <a:gd name="connsiteX0" fmla="*/ 2455967 w 2455967"/>
              <a:gd name="connsiteY0" fmla="*/ 0 h 5382751"/>
              <a:gd name="connsiteX1" fmla="*/ 1945586 w 2455967"/>
              <a:gd name="connsiteY1" fmla="*/ 853766 h 5382751"/>
              <a:gd name="connsiteX2" fmla="*/ 1160849 w 2455967"/>
              <a:gd name="connsiteY2" fmla="*/ 1879688 h 5382751"/>
              <a:gd name="connsiteX3" fmla="*/ 449514 w 2455967"/>
              <a:gd name="connsiteY3" fmla="*/ 2214528 h 5382751"/>
              <a:gd name="connsiteX4" fmla="*/ 49204 w 2455967"/>
              <a:gd name="connsiteY4" fmla="*/ 2966330 h 5382751"/>
              <a:gd name="connsiteX5" fmla="*/ 90302 w 2455967"/>
              <a:gd name="connsiteY5" fmla="*/ 3213699 h 5382751"/>
              <a:gd name="connsiteX6" fmla="*/ 327493 w 2455967"/>
              <a:gd name="connsiteY6" fmla="*/ 4365290 h 5382751"/>
              <a:gd name="connsiteX7" fmla="*/ 0 w 2455967"/>
              <a:gd name="connsiteY7" fmla="*/ 5382751 h 5382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5967" h="5382751">
                <a:moveTo>
                  <a:pt x="2455967" y="0"/>
                </a:moveTo>
                <a:cubicBezTo>
                  <a:pt x="2341573" y="143242"/>
                  <a:pt x="2161439" y="540485"/>
                  <a:pt x="1945586" y="853766"/>
                </a:cubicBezTo>
                <a:cubicBezTo>
                  <a:pt x="1729733" y="1167047"/>
                  <a:pt x="1410194" y="1652894"/>
                  <a:pt x="1160849" y="1879688"/>
                </a:cubicBezTo>
                <a:cubicBezTo>
                  <a:pt x="911504" y="2106482"/>
                  <a:pt x="634788" y="2033421"/>
                  <a:pt x="449514" y="2214528"/>
                </a:cubicBezTo>
                <a:cubicBezTo>
                  <a:pt x="264240" y="2395635"/>
                  <a:pt x="71782" y="2746823"/>
                  <a:pt x="49204" y="2966330"/>
                </a:cubicBezTo>
                <a:cubicBezTo>
                  <a:pt x="102826" y="3115987"/>
                  <a:pt x="46037" y="3128706"/>
                  <a:pt x="90302" y="3213699"/>
                </a:cubicBezTo>
                <a:cubicBezTo>
                  <a:pt x="153617" y="3438392"/>
                  <a:pt x="315540" y="3988498"/>
                  <a:pt x="327493" y="4365290"/>
                </a:cubicBezTo>
                <a:cubicBezTo>
                  <a:pt x="337020" y="4751623"/>
                  <a:pt x="222531" y="5247212"/>
                  <a:pt x="0" y="5382751"/>
                </a:cubicBezTo>
              </a:path>
            </a:pathLst>
          </a:custGeom>
          <a:noFill/>
          <a:ln w="22225" cap="flat" cmpd="sng" algn="ctr">
            <a:solidFill>
              <a:srgbClr val="FFFF00"/>
            </a:solidFill>
            <a:prstDash val="dash"/>
            <a:round/>
            <a:headEnd type="none" w="med" len="med"/>
            <a:tailEnd type="none" w="med" len="med"/>
          </a:ln>
          <a:effectLst>
            <a:glow rad="50800">
              <a:srgbClr val="000000">
                <a:alpha val="60000"/>
              </a:srgbClr>
            </a:glow>
          </a:effectLst>
        </p:spPr>
        <p:txBody>
          <a:bodyPr/>
          <a:lstStyle/>
          <a:p>
            <a:endParaRPr lang="en-US" kern="0">
              <a:solidFill>
                <a:sysClr val="windowText" lastClr="000000"/>
              </a:solidFill>
              <a:latin typeface="Calibri" pitchFamily="34" charset="0"/>
            </a:endParaRPr>
          </a:p>
        </p:txBody>
      </p:sp>
      <p:sp>
        <p:nvSpPr>
          <p:cNvPr id="26" name="Text Box 13"/>
          <p:cNvSpPr txBox="1">
            <a:spLocks noChangeArrowheads="1"/>
          </p:cNvSpPr>
          <p:nvPr/>
        </p:nvSpPr>
        <p:spPr bwMode="auto">
          <a:xfrm>
            <a:off x="4648200" y="2743200"/>
            <a:ext cx="1294620"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00"/>
                </a:solidFill>
                <a:effectLst>
                  <a:glow rad="76200">
                    <a:sysClr val="windowText" lastClr="000000">
                      <a:alpha val="60000"/>
                    </a:sysClr>
                  </a:glow>
                </a:effectLst>
                <a:latin typeface="Calibri"/>
                <a:cs typeface="Calibri"/>
              </a:rPr>
              <a:t>BENJAMIN</a:t>
            </a:r>
            <a:endParaRPr kumimoji="0" lang="en-US" sz="2000" b="0" i="0" u="none" strike="noStrike" kern="0" cap="none" spc="0" normalizeH="0" baseline="0" noProof="0" dirty="0">
              <a:ln>
                <a:noFill/>
              </a:ln>
              <a:solidFill>
                <a:srgbClr val="FFFF00"/>
              </a:solidFill>
              <a:effectLst>
                <a:glow rad="76200">
                  <a:sysClr val="windowText" lastClr="000000">
                    <a:alpha val="60000"/>
                  </a:sysClr>
                </a:glow>
              </a:effectLst>
              <a:uLnTx/>
              <a:uFillTx/>
              <a:latin typeface="Calibri"/>
              <a:cs typeface="Calibri"/>
            </a:endParaRPr>
          </a:p>
        </p:txBody>
      </p:sp>
      <p:sp>
        <p:nvSpPr>
          <p:cNvPr id="27" name="Text Box 13"/>
          <p:cNvSpPr txBox="1">
            <a:spLocks noChangeArrowheads="1"/>
          </p:cNvSpPr>
          <p:nvPr/>
        </p:nvSpPr>
        <p:spPr bwMode="auto">
          <a:xfrm>
            <a:off x="96715" y="5114364"/>
            <a:ext cx="1173769"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00"/>
                </a:solidFill>
                <a:effectLst>
                  <a:glow rad="76200">
                    <a:sysClr val="windowText" lastClr="000000">
                      <a:alpha val="60000"/>
                    </a:sysClr>
                  </a:glow>
                </a:effectLst>
                <a:latin typeface="Calibri"/>
                <a:cs typeface="Calibri"/>
              </a:rPr>
              <a:t>EPHRAIM</a:t>
            </a:r>
            <a:endParaRPr kumimoji="0" lang="en-US" sz="2000" b="0" i="0" u="none" strike="noStrike" kern="0" cap="none" spc="0" normalizeH="0" baseline="0" noProof="0" dirty="0">
              <a:ln>
                <a:noFill/>
              </a:ln>
              <a:solidFill>
                <a:srgbClr val="FFFF00"/>
              </a:solidFill>
              <a:effectLst>
                <a:glow rad="76200">
                  <a:sysClr val="windowText" lastClr="000000">
                    <a:alpha val="60000"/>
                  </a:sysClr>
                </a:glow>
              </a:effectLst>
              <a:uLnTx/>
              <a:uFillTx/>
              <a:latin typeface="Calibri"/>
              <a:cs typeface="Calibri"/>
            </a:endParaRPr>
          </a:p>
        </p:txBody>
      </p:sp>
      <p:sp>
        <p:nvSpPr>
          <p:cNvPr id="28" name="Text Box 13"/>
          <p:cNvSpPr txBox="1">
            <a:spLocks noChangeArrowheads="1"/>
          </p:cNvSpPr>
          <p:nvPr/>
        </p:nvSpPr>
        <p:spPr bwMode="auto">
          <a:xfrm>
            <a:off x="990600" y="533400"/>
            <a:ext cx="559769" cy="338554"/>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kern="0" dirty="0">
                <a:solidFill>
                  <a:srgbClr val="FFFF00"/>
                </a:solidFill>
                <a:effectLst>
                  <a:glow rad="76200">
                    <a:sysClr val="windowText" lastClr="000000">
                      <a:alpha val="60000"/>
                    </a:sysClr>
                  </a:glow>
                </a:effectLst>
                <a:latin typeface="Calibri"/>
                <a:cs typeface="Calibri"/>
              </a:rPr>
              <a:t>GAD</a:t>
            </a:r>
            <a:endParaRPr kumimoji="0" lang="en-US" sz="1600" b="0" i="0" u="none" strike="noStrike" kern="0" cap="none" spc="0" normalizeH="0" baseline="0" noProof="0" dirty="0">
              <a:ln>
                <a:noFill/>
              </a:ln>
              <a:solidFill>
                <a:srgbClr val="FFFF00"/>
              </a:solidFill>
              <a:effectLst>
                <a:glow rad="76200">
                  <a:sysClr val="windowText" lastClr="000000">
                    <a:alpha val="60000"/>
                  </a:sysClr>
                </a:glow>
              </a:effectLst>
              <a:uLnTx/>
              <a:uFillTx/>
              <a:latin typeface="Calibri"/>
              <a:cs typeface="Calibri"/>
            </a:endParaRPr>
          </a:p>
        </p:txBody>
      </p:sp>
      <p:sp>
        <p:nvSpPr>
          <p:cNvPr id="29" name="Text Box 13"/>
          <p:cNvSpPr txBox="1">
            <a:spLocks noChangeArrowheads="1"/>
          </p:cNvSpPr>
          <p:nvPr/>
        </p:nvSpPr>
        <p:spPr bwMode="auto">
          <a:xfrm>
            <a:off x="7601319" y="454967"/>
            <a:ext cx="875561" cy="338554"/>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kern="0" dirty="0">
                <a:solidFill>
                  <a:srgbClr val="FFFF00"/>
                </a:solidFill>
                <a:effectLst>
                  <a:glow rad="76200">
                    <a:sysClr val="windowText" lastClr="000000">
                      <a:alpha val="60000"/>
                    </a:sysClr>
                  </a:glow>
                </a:effectLst>
                <a:latin typeface="Calibri"/>
                <a:cs typeface="Calibri"/>
              </a:rPr>
              <a:t>REUBEN</a:t>
            </a:r>
            <a:endParaRPr kumimoji="0" lang="en-US" sz="1600" b="0" i="0" u="none" strike="noStrike" kern="0" cap="none" spc="0" normalizeH="0" baseline="0" noProof="0" dirty="0">
              <a:ln>
                <a:noFill/>
              </a:ln>
              <a:solidFill>
                <a:srgbClr val="FFFF00"/>
              </a:solidFill>
              <a:effectLst>
                <a:glow rad="76200">
                  <a:sysClr val="windowText" lastClr="000000">
                    <a:alpha val="60000"/>
                  </a:sysClr>
                </a:glow>
              </a:effectLst>
              <a:uLnTx/>
              <a:uFillTx/>
              <a:latin typeface="Calibri"/>
              <a:cs typeface="Calibri"/>
            </a:endParaRPr>
          </a:p>
        </p:txBody>
      </p:sp>
      <p:sp>
        <p:nvSpPr>
          <p:cNvPr id="30" name="Text Box 13"/>
          <p:cNvSpPr txBox="1">
            <a:spLocks noChangeArrowheads="1"/>
          </p:cNvSpPr>
          <p:nvPr/>
        </p:nvSpPr>
        <p:spPr bwMode="auto">
          <a:xfrm>
            <a:off x="8170800" y="2266890"/>
            <a:ext cx="897000"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00"/>
                </a:solidFill>
                <a:effectLst>
                  <a:glow rad="76200">
                    <a:sysClr val="windowText" lastClr="000000">
                      <a:alpha val="60000"/>
                    </a:sysClr>
                  </a:glow>
                </a:effectLst>
                <a:latin typeface="Calibri"/>
                <a:cs typeface="Calibri"/>
              </a:rPr>
              <a:t>JUDAH</a:t>
            </a:r>
            <a:endParaRPr kumimoji="0" lang="en-US" sz="2000" b="0" i="0" u="none" strike="noStrike" kern="0" cap="none" spc="0" normalizeH="0" baseline="0" noProof="0" dirty="0">
              <a:ln>
                <a:noFill/>
              </a:ln>
              <a:solidFill>
                <a:srgbClr val="FFFF00"/>
              </a:solidFill>
              <a:effectLst>
                <a:glow rad="76200">
                  <a:sysClr val="windowText" lastClr="000000">
                    <a:alpha val="60000"/>
                  </a:sysClr>
                </a:glow>
              </a:effectLst>
              <a:uLnTx/>
              <a:uFillTx/>
              <a:latin typeface="Calibri"/>
              <a:cs typeface="Calibri"/>
            </a:endParaRPr>
          </a:p>
        </p:txBody>
      </p:sp>
      <p:sp>
        <p:nvSpPr>
          <p:cNvPr id="16" name="Text Box 13"/>
          <p:cNvSpPr txBox="1">
            <a:spLocks noChangeArrowheads="1"/>
          </p:cNvSpPr>
          <p:nvPr/>
        </p:nvSpPr>
        <p:spPr bwMode="auto">
          <a:xfrm>
            <a:off x="2095455" y="3175000"/>
            <a:ext cx="917355" cy="400110"/>
          </a:xfrm>
          <a:prstGeom prst="rect">
            <a:avLst/>
          </a:prstGeom>
          <a:no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ysClr val="windowText" lastClr="000000">
                      <a:alpha val="60000"/>
                    </a:sysClr>
                  </a:glow>
                </a:effectLst>
                <a:latin typeface="Calibri"/>
                <a:cs typeface="Calibri"/>
              </a:rPr>
              <a:t>J</a:t>
            </a:r>
            <a:r>
              <a:rPr kumimoji="0" lang="en-US" sz="2000" b="0" i="0" u="none" strike="noStrike" kern="0" cap="none" spc="0" normalizeH="0" baseline="0" noProof="0" dirty="0" err="1">
                <a:ln>
                  <a:noFill/>
                </a:ln>
                <a:solidFill>
                  <a:srgbClr val="FFFFFF"/>
                </a:solidFill>
                <a:effectLst>
                  <a:glow rad="76200">
                    <a:sysClr val="windowText" lastClr="000000">
                      <a:alpha val="60000"/>
                    </a:sysClr>
                  </a:glow>
                </a:effectLst>
                <a:uLnTx/>
                <a:uFillTx/>
                <a:latin typeface="Calibri"/>
                <a:cs typeface="Calibri"/>
              </a:rPr>
              <a:t>ericho</a:t>
            </a:r>
            <a:endParaRPr kumimoji="0" lang="en-US" sz="2000" b="0" i="0" u="none" strike="noStrike" kern="0" cap="none" spc="0" normalizeH="0" baseline="0" noProof="0" dirty="0">
              <a:ln>
                <a:noFill/>
              </a:ln>
              <a:solidFill>
                <a:srgbClr val="FFFFFF"/>
              </a:solidFill>
              <a:effectLst>
                <a:glow rad="76200">
                  <a:sysClr val="windowText" lastClr="000000">
                    <a:alpha val="60000"/>
                  </a:sysClr>
                </a:glow>
              </a:effectLst>
              <a:uLnTx/>
              <a:uFillTx/>
              <a:latin typeface="Calibri"/>
              <a:cs typeface="Calibri"/>
            </a:endParaRPr>
          </a:p>
        </p:txBody>
      </p:sp>
      <p:sp>
        <p:nvSpPr>
          <p:cNvPr id="6" name="Freeform 5"/>
          <p:cNvSpPr/>
          <p:nvPr/>
        </p:nvSpPr>
        <p:spPr>
          <a:xfrm>
            <a:off x="17929" y="3012141"/>
            <a:ext cx="1362636" cy="430306"/>
          </a:xfrm>
          <a:custGeom>
            <a:avLst/>
            <a:gdLst>
              <a:gd name="connsiteX0" fmla="*/ 1362636 w 1362636"/>
              <a:gd name="connsiteY0" fmla="*/ 430306 h 430306"/>
              <a:gd name="connsiteX1" fmla="*/ 448236 w 1362636"/>
              <a:gd name="connsiteY1" fmla="*/ 35859 h 430306"/>
              <a:gd name="connsiteX2" fmla="*/ 0 w 1362636"/>
              <a:gd name="connsiteY2" fmla="*/ 0 h 430306"/>
            </a:gdLst>
            <a:ahLst/>
            <a:cxnLst>
              <a:cxn ang="0">
                <a:pos x="connsiteX0" y="connsiteY0"/>
              </a:cxn>
              <a:cxn ang="0">
                <a:pos x="connsiteX1" y="connsiteY1"/>
              </a:cxn>
              <a:cxn ang="0">
                <a:pos x="connsiteX2" y="connsiteY2"/>
              </a:cxn>
            </a:cxnLst>
            <a:rect l="l" t="t" r="r" b="b"/>
            <a:pathLst>
              <a:path w="1362636" h="430306">
                <a:moveTo>
                  <a:pt x="1362636" y="430306"/>
                </a:moveTo>
                <a:lnTo>
                  <a:pt x="448236" y="35859"/>
                </a:lnTo>
                <a:lnTo>
                  <a:pt x="0" y="0"/>
                </a:lnTo>
              </a:path>
            </a:pathLst>
          </a:custGeom>
          <a:noFill/>
          <a:ln w="22225">
            <a:solidFill>
              <a:srgbClr val="FFFF00"/>
            </a:solidFill>
            <a:prstDash val="dash"/>
          </a:ln>
          <a:effectLst>
            <a:glow rad="50800">
              <a:schemeClr val="bg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Box 13"/>
          <p:cNvSpPr txBox="1">
            <a:spLocks noChangeArrowheads="1"/>
          </p:cNvSpPr>
          <p:nvPr/>
        </p:nvSpPr>
        <p:spPr bwMode="auto">
          <a:xfrm>
            <a:off x="403715" y="1866780"/>
            <a:ext cx="1265090" cy="369332"/>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kern="0" dirty="0">
                <a:solidFill>
                  <a:srgbClr val="FFFF00"/>
                </a:solidFill>
                <a:effectLst>
                  <a:glow rad="76200">
                    <a:sysClr val="windowText" lastClr="000000">
                      <a:alpha val="60000"/>
                    </a:sysClr>
                  </a:glow>
                </a:effectLst>
                <a:latin typeface="Calibri"/>
                <a:cs typeface="Calibri"/>
              </a:rPr>
              <a:t>MANASSEH</a:t>
            </a:r>
            <a:endParaRPr kumimoji="0" lang="en-US" b="0" i="0" u="none" strike="noStrike" kern="0" cap="none" spc="0" normalizeH="0" baseline="0" noProof="0" dirty="0">
              <a:ln>
                <a:noFill/>
              </a:ln>
              <a:solidFill>
                <a:srgbClr val="FFFF00"/>
              </a:solidFill>
              <a:effectLst>
                <a:glow rad="76200">
                  <a:sysClr val="windowText" lastClr="000000">
                    <a:alpha val="60000"/>
                  </a:sysClr>
                </a:glow>
              </a:effectLst>
              <a:uLnTx/>
              <a:uFillTx/>
              <a:latin typeface="Calibri"/>
              <a:cs typeface="Calibri"/>
            </a:endParaRPr>
          </a:p>
        </p:txBody>
      </p:sp>
      <p:sp>
        <p:nvSpPr>
          <p:cNvPr id="20" name="Text Box 10"/>
          <p:cNvSpPr txBox="1">
            <a:spLocks noChangeArrowheads="1"/>
          </p:cNvSpPr>
          <p:nvPr/>
        </p:nvSpPr>
        <p:spPr bwMode="auto">
          <a:xfrm>
            <a:off x="7705725" y="1571625"/>
            <a:ext cx="1458177" cy="707886"/>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ysClr val="windowText" lastClr="000000">
                      <a:alpha val="60000"/>
                    </a:sysClr>
                  </a:glow>
                </a:effectLst>
                <a:uLnTx/>
                <a:uFillTx/>
                <a:latin typeface="Calibri"/>
                <a:cs typeface="Calibri"/>
              </a:rPr>
              <a:t>Beth-hoglah</a:t>
            </a:r>
          </a:p>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a:solidFill>
                  <a:srgbClr val="FFFFFF"/>
                </a:solidFill>
                <a:effectLst>
                  <a:glow rad="76200">
                    <a:sysClr val="windowText" lastClr="000000">
                      <a:alpha val="60000"/>
                    </a:sysClr>
                  </a:glow>
                </a:effectLst>
                <a:latin typeface="Calibri"/>
                <a:cs typeface="Calibri"/>
              </a:rPr>
              <a:t>(Ain Hajla)</a:t>
            </a:r>
            <a:endParaRPr kumimoji="0" lang="en-US" sz="2000" b="0" i="0" u="none" strike="noStrike" kern="0" cap="none" spc="0" normalizeH="0" baseline="0" noProof="0" dirty="0">
              <a:ln>
                <a:noFill/>
              </a:ln>
              <a:solidFill>
                <a:srgbClr val="FFFFFF"/>
              </a:solidFill>
              <a:effectLst>
                <a:glow rad="76200">
                  <a:sysClr val="windowText" lastClr="000000">
                    <a:alpha val="60000"/>
                  </a:sysClr>
                </a:glow>
              </a:effectLst>
              <a:uLnTx/>
              <a:uFillTx/>
              <a:latin typeface="Calibri"/>
              <a:cs typeface="Calibri"/>
            </a:endParaRPr>
          </a:p>
        </p:txBody>
      </p:sp>
    </p:spTree>
    <p:extLst>
      <p:ext uri="{BB962C8B-B14F-4D97-AF65-F5344CB8AC3E}">
        <p14:creationId xmlns:p14="http://schemas.microsoft.com/office/powerpoint/2010/main" val="19394260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F0CDEDBC-D9AF-4762-A3AC-9FA7EE667D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The Judean wilderness and the Ascent of Adummim (aerial view from the east)</a:t>
            </a:r>
          </a:p>
        </p:txBody>
      </p:sp>
      <p:sp>
        <p:nvSpPr>
          <p:cNvPr id="3" name="Text Placeholder 2"/>
          <p:cNvSpPr>
            <a:spLocks noGrp="1"/>
          </p:cNvSpPr>
          <p:nvPr>
            <p:ph type="body" sz="quarter" idx="12"/>
          </p:nvPr>
        </p:nvSpPr>
        <p:spPr/>
        <p:txBody>
          <a:bodyPr/>
          <a:lstStyle/>
          <a:p>
            <a:r>
              <a:rPr lang="en-US" dirty="0"/>
              <a:t>20:2</a:t>
            </a:r>
          </a:p>
        </p:txBody>
      </p:sp>
      <p:sp>
        <p:nvSpPr>
          <p:cNvPr id="4" name="Title 3"/>
          <p:cNvSpPr>
            <a:spLocks noGrp="1"/>
          </p:cNvSpPr>
          <p:nvPr>
            <p:ph type="title"/>
          </p:nvPr>
        </p:nvSpPr>
        <p:spPr/>
        <p:txBody>
          <a:bodyPr/>
          <a:lstStyle/>
          <a:p>
            <a:r>
              <a:rPr lang="en-US" dirty="0"/>
              <a:t>But the men of Judah remained loyal to their king, from the Jordan even to Jerusalem</a:t>
            </a:r>
          </a:p>
        </p:txBody>
      </p:sp>
    </p:spTree>
    <p:extLst>
      <p:ext uri="{BB962C8B-B14F-4D97-AF65-F5344CB8AC3E}">
        <p14:creationId xmlns:p14="http://schemas.microsoft.com/office/powerpoint/2010/main" val="24193831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06D1AFD3-576F-4DCD-A6A4-B34ADEF139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The Judean wilderness and the Ascent of Adummim (aerial view from the east)</a:t>
            </a:r>
          </a:p>
        </p:txBody>
      </p:sp>
      <p:sp>
        <p:nvSpPr>
          <p:cNvPr id="3" name="Text Placeholder 2"/>
          <p:cNvSpPr>
            <a:spLocks noGrp="1"/>
          </p:cNvSpPr>
          <p:nvPr>
            <p:ph type="body" sz="quarter" idx="12"/>
          </p:nvPr>
        </p:nvSpPr>
        <p:spPr/>
        <p:txBody>
          <a:bodyPr/>
          <a:lstStyle/>
          <a:p>
            <a:r>
              <a:rPr lang="en-US" dirty="0"/>
              <a:t>20:2</a:t>
            </a:r>
          </a:p>
        </p:txBody>
      </p:sp>
      <p:sp>
        <p:nvSpPr>
          <p:cNvPr id="4" name="Title 3"/>
          <p:cNvSpPr>
            <a:spLocks noGrp="1"/>
          </p:cNvSpPr>
          <p:nvPr>
            <p:ph type="title"/>
          </p:nvPr>
        </p:nvSpPr>
        <p:spPr/>
        <p:txBody>
          <a:bodyPr/>
          <a:lstStyle/>
          <a:p>
            <a:r>
              <a:rPr lang="en-US" dirty="0"/>
              <a:t>But the men of Judah remained loyal to their king, from the Jordan even to Jerusalem</a:t>
            </a:r>
          </a:p>
        </p:txBody>
      </p:sp>
      <p:sp>
        <p:nvSpPr>
          <p:cNvPr id="30" name="Text Box 6"/>
          <p:cNvSpPr txBox="1">
            <a:spLocks noChangeArrowheads="1"/>
          </p:cNvSpPr>
          <p:nvPr/>
        </p:nvSpPr>
        <p:spPr bwMode="auto">
          <a:xfrm>
            <a:off x="2971800" y="2209800"/>
            <a:ext cx="115460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Wadi</a:t>
            </a: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 </a:t>
            </a: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Qilt</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31" name="Text Box 9"/>
          <p:cNvSpPr txBox="1">
            <a:spLocks noChangeArrowheads="1"/>
          </p:cNvSpPr>
          <p:nvPr/>
        </p:nvSpPr>
        <p:spPr bwMode="auto">
          <a:xfrm>
            <a:off x="2392761" y="4205628"/>
            <a:ext cx="231268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Ascent of Adummim</a:t>
            </a:r>
          </a:p>
        </p:txBody>
      </p:sp>
      <p:sp>
        <p:nvSpPr>
          <p:cNvPr id="32" name="Text Box 11"/>
          <p:cNvSpPr txBox="1">
            <a:spLocks noChangeArrowheads="1"/>
          </p:cNvSpPr>
          <p:nvPr/>
        </p:nvSpPr>
        <p:spPr bwMode="auto">
          <a:xfrm>
            <a:off x="6163860" y="5464314"/>
            <a:ext cx="1986441"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Herodian palaces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In Jericho</a:t>
            </a:r>
          </a:p>
        </p:txBody>
      </p:sp>
      <p:sp>
        <p:nvSpPr>
          <p:cNvPr id="33" name="Line 12"/>
          <p:cNvSpPr>
            <a:spLocks noChangeShapeType="1"/>
          </p:cNvSpPr>
          <p:nvPr/>
        </p:nvSpPr>
        <p:spPr bwMode="auto">
          <a:xfrm>
            <a:off x="3733800" y="2590800"/>
            <a:ext cx="152400" cy="7620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4" name="Freeform 33"/>
          <p:cNvSpPr/>
          <p:nvPr/>
        </p:nvSpPr>
        <p:spPr>
          <a:xfrm>
            <a:off x="3556000" y="3594100"/>
            <a:ext cx="1870075" cy="1987550"/>
          </a:xfrm>
          <a:custGeom>
            <a:avLst/>
            <a:gdLst>
              <a:gd name="connsiteX0" fmla="*/ 1720850 w 1870075"/>
              <a:gd name="connsiteY0" fmla="*/ 1987550 h 1987550"/>
              <a:gd name="connsiteX1" fmla="*/ 1720850 w 1870075"/>
              <a:gd name="connsiteY1" fmla="*/ 1695450 h 1987550"/>
              <a:gd name="connsiteX2" fmla="*/ 1809750 w 1870075"/>
              <a:gd name="connsiteY2" fmla="*/ 1536700 h 1987550"/>
              <a:gd name="connsiteX3" fmla="*/ 1790700 w 1870075"/>
              <a:gd name="connsiteY3" fmla="*/ 1346200 h 1987550"/>
              <a:gd name="connsiteX4" fmla="*/ 1841500 w 1870075"/>
              <a:gd name="connsiteY4" fmla="*/ 1200150 h 1987550"/>
              <a:gd name="connsiteX5" fmla="*/ 1619250 w 1870075"/>
              <a:gd name="connsiteY5" fmla="*/ 1136650 h 1987550"/>
              <a:gd name="connsiteX6" fmla="*/ 1371600 w 1870075"/>
              <a:gd name="connsiteY6" fmla="*/ 920750 h 1987550"/>
              <a:gd name="connsiteX7" fmla="*/ 1111250 w 1870075"/>
              <a:gd name="connsiteY7" fmla="*/ 742950 h 1987550"/>
              <a:gd name="connsiteX8" fmla="*/ 1111250 w 1870075"/>
              <a:gd name="connsiteY8" fmla="*/ 438150 h 1987550"/>
              <a:gd name="connsiteX9" fmla="*/ 882650 w 1870075"/>
              <a:gd name="connsiteY9" fmla="*/ 330200 h 1987550"/>
              <a:gd name="connsiteX10" fmla="*/ 520700 w 1870075"/>
              <a:gd name="connsiteY10" fmla="*/ 317500 h 1987550"/>
              <a:gd name="connsiteX11" fmla="*/ 0 w 1870075"/>
              <a:gd name="connsiteY11" fmla="*/ 0 h 198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0075" h="1987550">
                <a:moveTo>
                  <a:pt x="1720850" y="1987550"/>
                </a:moveTo>
                <a:cubicBezTo>
                  <a:pt x="1713441" y="1879071"/>
                  <a:pt x="1706033" y="1770592"/>
                  <a:pt x="1720850" y="1695450"/>
                </a:cubicBezTo>
                <a:cubicBezTo>
                  <a:pt x="1735667" y="1620308"/>
                  <a:pt x="1798108" y="1594908"/>
                  <a:pt x="1809750" y="1536700"/>
                </a:cubicBezTo>
                <a:cubicBezTo>
                  <a:pt x="1821392" y="1478492"/>
                  <a:pt x="1785408" y="1402292"/>
                  <a:pt x="1790700" y="1346200"/>
                </a:cubicBezTo>
                <a:cubicBezTo>
                  <a:pt x="1795992" y="1290108"/>
                  <a:pt x="1870075" y="1235075"/>
                  <a:pt x="1841500" y="1200150"/>
                </a:cubicBezTo>
                <a:cubicBezTo>
                  <a:pt x="1812925" y="1165225"/>
                  <a:pt x="1697567" y="1183217"/>
                  <a:pt x="1619250" y="1136650"/>
                </a:cubicBezTo>
                <a:cubicBezTo>
                  <a:pt x="1540933" y="1090083"/>
                  <a:pt x="1456267" y="986367"/>
                  <a:pt x="1371600" y="920750"/>
                </a:cubicBezTo>
                <a:cubicBezTo>
                  <a:pt x="1286933" y="855133"/>
                  <a:pt x="1154642" y="823383"/>
                  <a:pt x="1111250" y="742950"/>
                </a:cubicBezTo>
                <a:cubicBezTo>
                  <a:pt x="1067858" y="662517"/>
                  <a:pt x="1149350" y="506942"/>
                  <a:pt x="1111250" y="438150"/>
                </a:cubicBezTo>
                <a:cubicBezTo>
                  <a:pt x="1073150" y="369358"/>
                  <a:pt x="981075" y="350308"/>
                  <a:pt x="882650" y="330200"/>
                </a:cubicBezTo>
                <a:cubicBezTo>
                  <a:pt x="784225" y="310092"/>
                  <a:pt x="667808" y="372533"/>
                  <a:pt x="520700" y="317500"/>
                </a:cubicBezTo>
                <a:cubicBezTo>
                  <a:pt x="373592" y="262467"/>
                  <a:pt x="0" y="0"/>
                  <a:pt x="0" y="0"/>
                </a:cubicBezTo>
              </a:path>
            </a:pathLst>
          </a:custGeom>
          <a:noFill/>
          <a:ln w="22225" cap="flat" cmpd="sng" algn="ctr">
            <a:solidFill>
              <a:sysClr val="window" lastClr="FFFFFF"/>
            </a:solidFill>
            <a:prstDash val="solid"/>
            <a:round/>
            <a:headEnd type="triangle" w="med" len="med"/>
            <a:tailEnd type="triangle" w="med" len="med"/>
          </a:ln>
          <a:effectLst>
            <a:glow rad="381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5" name="Line 12"/>
          <p:cNvSpPr>
            <a:spLocks noChangeShapeType="1"/>
          </p:cNvSpPr>
          <p:nvPr/>
        </p:nvSpPr>
        <p:spPr bwMode="auto">
          <a:xfrm>
            <a:off x="2667000" y="685800"/>
            <a:ext cx="103632" cy="4572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6" name="Line 12"/>
          <p:cNvSpPr>
            <a:spLocks noChangeShapeType="1"/>
          </p:cNvSpPr>
          <p:nvPr/>
        </p:nvSpPr>
        <p:spPr bwMode="auto">
          <a:xfrm flipH="1">
            <a:off x="6009774" y="5794376"/>
            <a:ext cx="232276" cy="168274"/>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7" name="Line 12"/>
          <p:cNvSpPr>
            <a:spLocks noChangeShapeType="1"/>
          </p:cNvSpPr>
          <p:nvPr/>
        </p:nvSpPr>
        <p:spPr bwMode="auto">
          <a:xfrm flipH="1">
            <a:off x="5575300" y="5699127"/>
            <a:ext cx="604587" cy="179386"/>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38" name="Freeform 37"/>
          <p:cNvSpPr/>
          <p:nvPr/>
        </p:nvSpPr>
        <p:spPr>
          <a:xfrm>
            <a:off x="-23519" y="1096343"/>
            <a:ext cx="2673678" cy="1796187"/>
          </a:xfrm>
          <a:custGeom>
            <a:avLst/>
            <a:gdLst>
              <a:gd name="connsiteX0" fmla="*/ 2963238 w 2963238"/>
              <a:gd name="connsiteY0" fmla="*/ 0 h 1834287"/>
              <a:gd name="connsiteX1" fmla="*/ 2681025 w 2963238"/>
              <a:gd name="connsiteY1" fmla="*/ 164615 h 1834287"/>
              <a:gd name="connsiteX2" fmla="*/ 2387053 w 2963238"/>
              <a:gd name="connsiteY2" fmla="*/ 188132 h 1834287"/>
              <a:gd name="connsiteX3" fmla="*/ 2257705 w 2963238"/>
              <a:gd name="connsiteY3" fmla="*/ 340989 h 1834287"/>
              <a:gd name="connsiteX4" fmla="*/ 2398812 w 2963238"/>
              <a:gd name="connsiteY4" fmla="*/ 435055 h 1834287"/>
              <a:gd name="connsiteX5" fmla="*/ 2516401 w 2963238"/>
              <a:gd name="connsiteY5" fmla="*/ 587912 h 1834287"/>
              <a:gd name="connsiteX6" fmla="*/ 2575195 w 2963238"/>
              <a:gd name="connsiteY6" fmla="*/ 811319 h 1834287"/>
              <a:gd name="connsiteX7" fmla="*/ 2469365 w 2963238"/>
              <a:gd name="connsiteY7" fmla="*/ 1081759 h 1834287"/>
              <a:gd name="connsiteX8" fmla="*/ 2151875 w 2963238"/>
              <a:gd name="connsiteY8" fmla="*/ 1222858 h 1834287"/>
              <a:gd name="connsiteX9" fmla="*/ 1599208 w 2963238"/>
              <a:gd name="connsiteY9" fmla="*/ 1375715 h 1834287"/>
              <a:gd name="connsiteX10" fmla="*/ 1023023 w 2963238"/>
              <a:gd name="connsiteY10" fmla="*/ 1552089 h 1834287"/>
              <a:gd name="connsiteX11" fmla="*/ 540909 w 2963238"/>
              <a:gd name="connsiteY11" fmla="*/ 1587364 h 1834287"/>
              <a:gd name="connsiteX12" fmla="*/ 0 w 2963238"/>
              <a:gd name="connsiteY12" fmla="*/ 1834287 h 1834287"/>
              <a:gd name="connsiteX0" fmla="*/ 2673678 w 2690777"/>
              <a:gd name="connsiteY0" fmla="*/ 0 h 1796187"/>
              <a:gd name="connsiteX1" fmla="*/ 2681025 w 2690777"/>
              <a:gd name="connsiteY1" fmla="*/ 126515 h 1796187"/>
              <a:gd name="connsiteX2" fmla="*/ 2387053 w 2690777"/>
              <a:gd name="connsiteY2" fmla="*/ 150032 h 1796187"/>
              <a:gd name="connsiteX3" fmla="*/ 2257705 w 2690777"/>
              <a:gd name="connsiteY3" fmla="*/ 302889 h 1796187"/>
              <a:gd name="connsiteX4" fmla="*/ 2398812 w 2690777"/>
              <a:gd name="connsiteY4" fmla="*/ 396955 h 1796187"/>
              <a:gd name="connsiteX5" fmla="*/ 2516401 w 2690777"/>
              <a:gd name="connsiteY5" fmla="*/ 549812 h 1796187"/>
              <a:gd name="connsiteX6" fmla="*/ 2575195 w 2690777"/>
              <a:gd name="connsiteY6" fmla="*/ 773219 h 1796187"/>
              <a:gd name="connsiteX7" fmla="*/ 2469365 w 2690777"/>
              <a:gd name="connsiteY7" fmla="*/ 1043659 h 1796187"/>
              <a:gd name="connsiteX8" fmla="*/ 2151875 w 2690777"/>
              <a:gd name="connsiteY8" fmla="*/ 1184758 h 1796187"/>
              <a:gd name="connsiteX9" fmla="*/ 1599208 w 2690777"/>
              <a:gd name="connsiteY9" fmla="*/ 1337615 h 1796187"/>
              <a:gd name="connsiteX10" fmla="*/ 1023023 w 2690777"/>
              <a:gd name="connsiteY10" fmla="*/ 1513989 h 1796187"/>
              <a:gd name="connsiteX11" fmla="*/ 540909 w 2690777"/>
              <a:gd name="connsiteY11" fmla="*/ 1549264 h 1796187"/>
              <a:gd name="connsiteX12" fmla="*/ 0 w 2690777"/>
              <a:gd name="connsiteY12" fmla="*/ 1796187 h 1796187"/>
              <a:gd name="connsiteX0" fmla="*/ 2673678 w 2673678"/>
              <a:gd name="connsiteY0" fmla="*/ 0 h 1796187"/>
              <a:gd name="connsiteX1" fmla="*/ 2627685 w 2673678"/>
              <a:gd name="connsiteY1" fmla="*/ 118895 h 1796187"/>
              <a:gd name="connsiteX2" fmla="*/ 2387053 w 2673678"/>
              <a:gd name="connsiteY2" fmla="*/ 150032 h 1796187"/>
              <a:gd name="connsiteX3" fmla="*/ 2257705 w 2673678"/>
              <a:gd name="connsiteY3" fmla="*/ 302889 h 1796187"/>
              <a:gd name="connsiteX4" fmla="*/ 2398812 w 2673678"/>
              <a:gd name="connsiteY4" fmla="*/ 396955 h 1796187"/>
              <a:gd name="connsiteX5" fmla="*/ 2516401 w 2673678"/>
              <a:gd name="connsiteY5" fmla="*/ 549812 h 1796187"/>
              <a:gd name="connsiteX6" fmla="*/ 2575195 w 2673678"/>
              <a:gd name="connsiteY6" fmla="*/ 773219 h 1796187"/>
              <a:gd name="connsiteX7" fmla="*/ 2469365 w 2673678"/>
              <a:gd name="connsiteY7" fmla="*/ 1043659 h 1796187"/>
              <a:gd name="connsiteX8" fmla="*/ 2151875 w 2673678"/>
              <a:gd name="connsiteY8" fmla="*/ 1184758 h 1796187"/>
              <a:gd name="connsiteX9" fmla="*/ 1599208 w 2673678"/>
              <a:gd name="connsiteY9" fmla="*/ 1337615 h 1796187"/>
              <a:gd name="connsiteX10" fmla="*/ 1023023 w 2673678"/>
              <a:gd name="connsiteY10" fmla="*/ 1513989 h 1796187"/>
              <a:gd name="connsiteX11" fmla="*/ 540909 w 2673678"/>
              <a:gd name="connsiteY11" fmla="*/ 1549264 h 1796187"/>
              <a:gd name="connsiteX12" fmla="*/ 0 w 2673678"/>
              <a:gd name="connsiteY12" fmla="*/ 1796187 h 179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73678" h="1796187">
                <a:moveTo>
                  <a:pt x="2673678" y="0"/>
                </a:moveTo>
                <a:cubicBezTo>
                  <a:pt x="2580587" y="66630"/>
                  <a:pt x="2675456" y="93890"/>
                  <a:pt x="2627685" y="118895"/>
                </a:cubicBezTo>
                <a:cubicBezTo>
                  <a:pt x="2579914" y="143900"/>
                  <a:pt x="2448716" y="119366"/>
                  <a:pt x="2387053" y="150032"/>
                </a:cubicBezTo>
                <a:cubicBezTo>
                  <a:pt x="2325390" y="180698"/>
                  <a:pt x="2255745" y="261735"/>
                  <a:pt x="2257705" y="302889"/>
                </a:cubicBezTo>
                <a:cubicBezTo>
                  <a:pt x="2259665" y="344043"/>
                  <a:pt x="2355696" y="355801"/>
                  <a:pt x="2398812" y="396955"/>
                </a:cubicBezTo>
                <a:cubicBezTo>
                  <a:pt x="2441928" y="438109"/>
                  <a:pt x="2487004" y="487101"/>
                  <a:pt x="2516401" y="549812"/>
                </a:cubicBezTo>
                <a:cubicBezTo>
                  <a:pt x="2545798" y="612523"/>
                  <a:pt x="2583034" y="690911"/>
                  <a:pt x="2575195" y="773219"/>
                </a:cubicBezTo>
                <a:cubicBezTo>
                  <a:pt x="2567356" y="855527"/>
                  <a:pt x="2539918" y="975069"/>
                  <a:pt x="2469365" y="1043659"/>
                </a:cubicBezTo>
                <a:cubicBezTo>
                  <a:pt x="2398812" y="1112249"/>
                  <a:pt x="2296901" y="1135765"/>
                  <a:pt x="2151875" y="1184758"/>
                </a:cubicBezTo>
                <a:cubicBezTo>
                  <a:pt x="2006849" y="1233751"/>
                  <a:pt x="1787350" y="1282743"/>
                  <a:pt x="1599208" y="1337615"/>
                </a:cubicBezTo>
                <a:cubicBezTo>
                  <a:pt x="1411066" y="1392487"/>
                  <a:pt x="1199406" y="1478714"/>
                  <a:pt x="1023023" y="1513989"/>
                </a:cubicBezTo>
                <a:cubicBezTo>
                  <a:pt x="846640" y="1549264"/>
                  <a:pt x="711413" y="1502231"/>
                  <a:pt x="540909" y="1549264"/>
                </a:cubicBezTo>
                <a:cubicBezTo>
                  <a:pt x="370405" y="1596297"/>
                  <a:pt x="0" y="1796187"/>
                  <a:pt x="0" y="1796187"/>
                </a:cubicBezTo>
              </a:path>
            </a:pathLst>
          </a:custGeom>
          <a:noFill/>
          <a:ln w="22225" cap="flat" cmpd="sng" algn="ctr">
            <a:solidFill>
              <a:srgbClr val="FFFF00"/>
            </a:solidFill>
            <a:prstDash val="dash"/>
            <a:round/>
            <a:headEnd type="none" w="med" len="med"/>
            <a:tailEnd type="none" w="med" len="med"/>
          </a:ln>
          <a:effectLst>
            <a:glow rad="50800">
              <a:srgbClr val="000000">
                <a:alpha val="60000"/>
              </a:srgbClr>
            </a:glow>
          </a:effectLst>
        </p:spPr>
        <p:txBody>
          <a:bodyPr/>
          <a:lstStyle/>
          <a:p>
            <a:endParaRPr lang="en-US" kern="0">
              <a:solidFill>
                <a:sysClr val="windowText" lastClr="000000"/>
              </a:solidFill>
              <a:latin typeface="Calibri" pitchFamily="34" charset="0"/>
            </a:endParaRPr>
          </a:p>
        </p:txBody>
      </p:sp>
      <p:sp>
        <p:nvSpPr>
          <p:cNvPr id="39" name="Text Box 6"/>
          <p:cNvSpPr txBox="1">
            <a:spLocks noChangeArrowheads="1"/>
          </p:cNvSpPr>
          <p:nvPr/>
        </p:nvSpPr>
        <p:spPr bwMode="auto">
          <a:xfrm>
            <a:off x="0" y="1752600"/>
            <a:ext cx="2057400" cy="400110"/>
          </a:xfrm>
          <a:prstGeom prst="rect">
            <a:avLst/>
          </a:prstGeom>
          <a:noFill/>
          <a:ln w="9525">
            <a:noFill/>
            <a:miter lim="800000"/>
            <a:headEnd/>
            <a:tailEnd/>
          </a:ln>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ysClr val="windowText" lastClr="000000">
                      <a:alpha val="60000"/>
                    </a:sysClr>
                  </a:glow>
                </a:effectLst>
                <a:uLnTx/>
                <a:uFillTx/>
                <a:latin typeface="Calibri" pitchFamily="34" charset="0"/>
                <a:cs typeface="Calibri" pitchFamily="34" charset="0"/>
              </a:rPr>
              <a:t>JUDAH</a:t>
            </a:r>
          </a:p>
        </p:txBody>
      </p:sp>
      <p:sp>
        <p:nvSpPr>
          <p:cNvPr id="40" name="Text Box 6"/>
          <p:cNvSpPr txBox="1">
            <a:spLocks noChangeArrowheads="1"/>
          </p:cNvSpPr>
          <p:nvPr/>
        </p:nvSpPr>
        <p:spPr bwMode="auto">
          <a:xfrm>
            <a:off x="1143000" y="2819400"/>
            <a:ext cx="2057400" cy="400110"/>
          </a:xfrm>
          <a:prstGeom prst="rect">
            <a:avLst/>
          </a:prstGeom>
          <a:noFill/>
          <a:ln w="9525">
            <a:noFill/>
            <a:miter lim="800000"/>
            <a:headEnd/>
            <a:tailEnd/>
          </a:ln>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ysClr val="windowText" lastClr="000000">
                      <a:alpha val="60000"/>
                    </a:sysClr>
                  </a:glow>
                </a:effectLst>
                <a:uLnTx/>
                <a:uFillTx/>
                <a:latin typeface="Calibri" pitchFamily="34" charset="0"/>
                <a:cs typeface="Calibri" pitchFamily="34" charset="0"/>
              </a:rPr>
              <a:t>BENJAMIN</a:t>
            </a:r>
          </a:p>
        </p:txBody>
      </p:sp>
      <p:sp>
        <p:nvSpPr>
          <p:cNvPr id="41" name="Text Box 6"/>
          <p:cNvSpPr txBox="1">
            <a:spLocks noChangeArrowheads="1"/>
          </p:cNvSpPr>
          <p:nvPr/>
        </p:nvSpPr>
        <p:spPr bwMode="auto">
          <a:xfrm>
            <a:off x="1524000" y="304800"/>
            <a:ext cx="2057400" cy="400110"/>
          </a:xfrm>
          <a:prstGeom prst="rect">
            <a:avLst/>
          </a:prstGeom>
          <a:noFill/>
          <a:ln w="9525">
            <a:noFill/>
            <a:miter lim="800000"/>
            <a:headEnd/>
            <a:tailEnd/>
          </a:ln>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Jerusalem</a:t>
            </a:r>
          </a:p>
        </p:txBody>
      </p:sp>
    </p:spTree>
    <p:extLst>
      <p:ext uri="{BB962C8B-B14F-4D97-AF65-F5344CB8AC3E}">
        <p14:creationId xmlns:p14="http://schemas.microsoft.com/office/powerpoint/2010/main" val="4107575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Jerusalem aerial from southwest, tb0107032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Jerusalem (aerial view from the southwest)</a:t>
            </a:r>
          </a:p>
        </p:txBody>
      </p:sp>
      <p:sp>
        <p:nvSpPr>
          <p:cNvPr id="3" name="Text Placeholder 2"/>
          <p:cNvSpPr>
            <a:spLocks noGrp="1"/>
          </p:cNvSpPr>
          <p:nvPr>
            <p:ph type="body" sz="quarter" idx="12"/>
          </p:nvPr>
        </p:nvSpPr>
        <p:spPr/>
        <p:txBody>
          <a:bodyPr/>
          <a:lstStyle/>
          <a:p>
            <a:r>
              <a:rPr lang="en-US" dirty="0"/>
              <a:t>20:2</a:t>
            </a:r>
          </a:p>
        </p:txBody>
      </p:sp>
      <p:sp>
        <p:nvSpPr>
          <p:cNvPr id="4" name="Title 3"/>
          <p:cNvSpPr>
            <a:spLocks noGrp="1"/>
          </p:cNvSpPr>
          <p:nvPr>
            <p:ph type="title"/>
          </p:nvPr>
        </p:nvSpPr>
        <p:spPr/>
        <p:txBody>
          <a:bodyPr/>
          <a:lstStyle/>
          <a:p>
            <a:r>
              <a:rPr lang="en-US" dirty="0"/>
              <a:t>But the men of Judah remained loyal to their king, from the Jordan even to Jerusalem</a:t>
            </a:r>
          </a:p>
        </p:txBody>
      </p:sp>
    </p:spTree>
    <p:extLst>
      <p:ext uri="{BB962C8B-B14F-4D97-AF65-F5344CB8AC3E}">
        <p14:creationId xmlns:p14="http://schemas.microsoft.com/office/powerpoint/2010/main" val="15311051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Jerusalem aerial from southwest, tb0107032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Jerusalem (aerial view from the southwest)</a:t>
            </a:r>
          </a:p>
        </p:txBody>
      </p:sp>
      <p:sp>
        <p:nvSpPr>
          <p:cNvPr id="3" name="Text Placeholder 2"/>
          <p:cNvSpPr>
            <a:spLocks noGrp="1"/>
          </p:cNvSpPr>
          <p:nvPr>
            <p:ph type="body" sz="quarter" idx="12"/>
          </p:nvPr>
        </p:nvSpPr>
        <p:spPr/>
        <p:txBody>
          <a:bodyPr/>
          <a:lstStyle/>
          <a:p>
            <a:r>
              <a:rPr lang="en-US" dirty="0"/>
              <a:t>20:2</a:t>
            </a:r>
          </a:p>
        </p:txBody>
      </p:sp>
      <p:sp>
        <p:nvSpPr>
          <p:cNvPr id="4" name="Title 3"/>
          <p:cNvSpPr>
            <a:spLocks noGrp="1"/>
          </p:cNvSpPr>
          <p:nvPr>
            <p:ph type="title"/>
          </p:nvPr>
        </p:nvSpPr>
        <p:spPr/>
        <p:txBody>
          <a:bodyPr/>
          <a:lstStyle/>
          <a:p>
            <a:r>
              <a:rPr lang="en-US" dirty="0"/>
              <a:t>But the men of Judah remained loyal to their king, from the Jordan even to Jerusalem</a:t>
            </a:r>
          </a:p>
        </p:txBody>
      </p:sp>
      <p:sp>
        <p:nvSpPr>
          <p:cNvPr id="19" name="Text Box 12"/>
          <p:cNvSpPr txBox="1">
            <a:spLocks noChangeArrowheads="1"/>
          </p:cNvSpPr>
          <p:nvPr/>
        </p:nvSpPr>
        <p:spPr bwMode="auto">
          <a:xfrm>
            <a:off x="1689270" y="3048000"/>
            <a:ext cx="120633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Jaffa Gate</a:t>
            </a:r>
          </a:p>
        </p:txBody>
      </p:sp>
      <p:sp>
        <p:nvSpPr>
          <p:cNvPr id="20" name="Text Box 14"/>
          <p:cNvSpPr txBox="1">
            <a:spLocks noChangeArrowheads="1"/>
          </p:cNvSpPr>
          <p:nvPr/>
        </p:nvSpPr>
        <p:spPr bwMode="auto">
          <a:xfrm rot="1554151">
            <a:off x="4886636" y="2277691"/>
            <a:ext cx="154401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Kidron</a:t>
            </a: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 Valley</a:t>
            </a:r>
          </a:p>
        </p:txBody>
      </p:sp>
      <p:sp>
        <p:nvSpPr>
          <p:cNvPr id="23" name="Text Box 15"/>
          <p:cNvSpPr txBox="1">
            <a:spLocks noChangeArrowheads="1"/>
          </p:cNvSpPr>
          <p:nvPr/>
        </p:nvSpPr>
        <p:spPr bwMode="auto">
          <a:xfrm>
            <a:off x="4407329" y="5029200"/>
            <a:ext cx="168867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Hinnom</a:t>
            </a: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 Valley</a:t>
            </a:r>
          </a:p>
        </p:txBody>
      </p:sp>
      <p:sp>
        <p:nvSpPr>
          <p:cNvPr id="30" name="Line 17"/>
          <p:cNvSpPr>
            <a:spLocks noChangeShapeType="1"/>
          </p:cNvSpPr>
          <p:nvPr/>
        </p:nvSpPr>
        <p:spPr bwMode="auto">
          <a:xfrm flipH="1">
            <a:off x="7620000" y="3810000"/>
            <a:ext cx="381000" cy="7620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31" name="Text Box 18"/>
          <p:cNvSpPr txBox="1">
            <a:spLocks noChangeArrowheads="1"/>
          </p:cNvSpPr>
          <p:nvPr/>
        </p:nvSpPr>
        <p:spPr bwMode="auto">
          <a:xfrm>
            <a:off x="7597829" y="3333690"/>
            <a:ext cx="105504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En-rogel</a:t>
            </a:r>
          </a:p>
        </p:txBody>
      </p:sp>
      <p:sp>
        <p:nvSpPr>
          <p:cNvPr id="34" name="Freeform 33"/>
          <p:cNvSpPr/>
          <p:nvPr/>
        </p:nvSpPr>
        <p:spPr>
          <a:xfrm>
            <a:off x="1974023" y="3873049"/>
            <a:ext cx="4991637" cy="1609579"/>
          </a:xfrm>
          <a:custGeom>
            <a:avLst/>
            <a:gdLst>
              <a:gd name="connsiteX0" fmla="*/ 0 w 4991637"/>
              <a:gd name="connsiteY0" fmla="*/ 0 h 1609579"/>
              <a:gd name="connsiteX1" fmla="*/ 565802 w 4991637"/>
              <a:gd name="connsiteY1" fmla="*/ 100598 h 1609579"/>
              <a:gd name="connsiteX2" fmla="*/ 1194472 w 4991637"/>
              <a:gd name="connsiteY2" fmla="*/ 502993 h 1609579"/>
              <a:gd name="connsiteX3" fmla="*/ 2011743 w 4991637"/>
              <a:gd name="connsiteY3" fmla="*/ 1332932 h 1609579"/>
              <a:gd name="connsiteX4" fmla="*/ 3093054 w 4991637"/>
              <a:gd name="connsiteY4" fmla="*/ 1584429 h 1609579"/>
              <a:gd name="connsiteX5" fmla="*/ 4149219 w 4991637"/>
              <a:gd name="connsiteY5" fmla="*/ 1483830 h 1609579"/>
              <a:gd name="connsiteX6" fmla="*/ 4991637 w 4991637"/>
              <a:gd name="connsiteY6" fmla="*/ 867663 h 1609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1637" h="1609579">
                <a:moveTo>
                  <a:pt x="0" y="0"/>
                </a:moveTo>
                <a:cubicBezTo>
                  <a:pt x="183361" y="8383"/>
                  <a:pt x="366723" y="16766"/>
                  <a:pt x="565802" y="100598"/>
                </a:cubicBezTo>
                <a:cubicBezTo>
                  <a:pt x="764881" y="184430"/>
                  <a:pt x="953482" y="297604"/>
                  <a:pt x="1194472" y="502993"/>
                </a:cubicBezTo>
                <a:cubicBezTo>
                  <a:pt x="1435462" y="708382"/>
                  <a:pt x="1695313" y="1152693"/>
                  <a:pt x="2011743" y="1332932"/>
                </a:cubicBezTo>
                <a:cubicBezTo>
                  <a:pt x="2328173" y="1513171"/>
                  <a:pt x="2736808" y="1559279"/>
                  <a:pt x="3093054" y="1584429"/>
                </a:cubicBezTo>
                <a:cubicBezTo>
                  <a:pt x="3449300" y="1609579"/>
                  <a:pt x="3832789" y="1603291"/>
                  <a:pt x="4149219" y="1483830"/>
                </a:cubicBezTo>
                <a:cubicBezTo>
                  <a:pt x="4465649" y="1364369"/>
                  <a:pt x="4991637" y="867663"/>
                  <a:pt x="4991637" y="867663"/>
                </a:cubicBezTo>
              </a:path>
            </a:pathLst>
          </a:cu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37" name="Freeform 36"/>
          <p:cNvSpPr/>
          <p:nvPr/>
        </p:nvSpPr>
        <p:spPr>
          <a:xfrm>
            <a:off x="4777889" y="2263470"/>
            <a:ext cx="4149220" cy="2552691"/>
          </a:xfrm>
          <a:custGeom>
            <a:avLst/>
            <a:gdLst>
              <a:gd name="connsiteX0" fmla="*/ 0 w 4149220"/>
              <a:gd name="connsiteY0" fmla="*/ 0 h 2552691"/>
              <a:gd name="connsiteX1" fmla="*/ 1181899 w 4149220"/>
              <a:gd name="connsiteY1" fmla="*/ 628742 h 2552691"/>
              <a:gd name="connsiteX2" fmla="*/ 1332780 w 4149220"/>
              <a:gd name="connsiteY2" fmla="*/ 1018562 h 2552691"/>
              <a:gd name="connsiteX3" fmla="*/ 1923729 w 4149220"/>
              <a:gd name="connsiteY3" fmla="*/ 1483830 h 2552691"/>
              <a:gd name="connsiteX4" fmla="*/ 2338651 w 4149220"/>
              <a:gd name="connsiteY4" fmla="*/ 1986824 h 2552691"/>
              <a:gd name="connsiteX5" fmla="*/ 2388945 w 4149220"/>
              <a:gd name="connsiteY5" fmla="*/ 2250895 h 2552691"/>
              <a:gd name="connsiteX6" fmla="*/ 2527252 w 4149220"/>
              <a:gd name="connsiteY6" fmla="*/ 2351494 h 2552691"/>
              <a:gd name="connsiteX7" fmla="*/ 2904454 w 4149220"/>
              <a:gd name="connsiteY7" fmla="*/ 2376644 h 2552691"/>
              <a:gd name="connsiteX8" fmla="*/ 3432537 w 4149220"/>
              <a:gd name="connsiteY8" fmla="*/ 2414368 h 2552691"/>
              <a:gd name="connsiteX9" fmla="*/ 4149220 w 4149220"/>
              <a:gd name="connsiteY9" fmla="*/ 2552691 h 2552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9220" h="2552691">
                <a:moveTo>
                  <a:pt x="0" y="0"/>
                </a:moveTo>
                <a:cubicBezTo>
                  <a:pt x="479884" y="229491"/>
                  <a:pt x="959769" y="458982"/>
                  <a:pt x="1181899" y="628742"/>
                </a:cubicBezTo>
                <a:cubicBezTo>
                  <a:pt x="1404029" y="798502"/>
                  <a:pt x="1209142" y="876047"/>
                  <a:pt x="1332780" y="1018562"/>
                </a:cubicBezTo>
                <a:cubicBezTo>
                  <a:pt x="1456418" y="1161077"/>
                  <a:pt x="1756084" y="1322453"/>
                  <a:pt x="1923729" y="1483830"/>
                </a:cubicBezTo>
                <a:cubicBezTo>
                  <a:pt x="2091374" y="1645207"/>
                  <a:pt x="2261115" y="1858980"/>
                  <a:pt x="2338651" y="1986824"/>
                </a:cubicBezTo>
                <a:cubicBezTo>
                  <a:pt x="2416187" y="2114668"/>
                  <a:pt x="2357512" y="2190117"/>
                  <a:pt x="2388945" y="2250895"/>
                </a:cubicBezTo>
                <a:cubicBezTo>
                  <a:pt x="2420378" y="2311673"/>
                  <a:pt x="2441334" y="2330536"/>
                  <a:pt x="2527252" y="2351494"/>
                </a:cubicBezTo>
                <a:cubicBezTo>
                  <a:pt x="2613170" y="2372452"/>
                  <a:pt x="2904454" y="2376644"/>
                  <a:pt x="2904454" y="2376644"/>
                </a:cubicBezTo>
                <a:cubicBezTo>
                  <a:pt x="3055335" y="2387123"/>
                  <a:pt x="3225076" y="2385027"/>
                  <a:pt x="3432537" y="2414368"/>
                </a:cubicBezTo>
                <a:cubicBezTo>
                  <a:pt x="3639998" y="2443709"/>
                  <a:pt x="4149220" y="2552691"/>
                  <a:pt x="4149220" y="2552691"/>
                </a:cubicBezTo>
              </a:path>
            </a:pathLst>
          </a:cu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38" name="Oval 37"/>
          <p:cNvSpPr/>
          <p:nvPr/>
        </p:nvSpPr>
        <p:spPr>
          <a:xfrm>
            <a:off x="2590800" y="3483864"/>
            <a:ext cx="381000" cy="3048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40" name="Text Box 11"/>
          <p:cNvSpPr txBox="1">
            <a:spLocks noChangeArrowheads="1"/>
          </p:cNvSpPr>
          <p:nvPr/>
        </p:nvSpPr>
        <p:spPr bwMode="auto">
          <a:xfrm>
            <a:off x="4876800" y="5744788"/>
            <a:ext cx="206694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Valley of Rephaim</a:t>
            </a:r>
          </a:p>
        </p:txBody>
      </p:sp>
      <p:sp>
        <p:nvSpPr>
          <p:cNvPr id="41" name="Line 9"/>
          <p:cNvSpPr>
            <a:spLocks noChangeShapeType="1"/>
          </p:cNvSpPr>
          <p:nvPr/>
        </p:nvSpPr>
        <p:spPr bwMode="auto">
          <a:xfrm>
            <a:off x="5776504" y="6099672"/>
            <a:ext cx="10937" cy="352301"/>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42" name="Text Box 11"/>
          <p:cNvSpPr txBox="1">
            <a:spLocks noChangeArrowheads="1"/>
          </p:cNvSpPr>
          <p:nvPr/>
        </p:nvSpPr>
        <p:spPr bwMode="auto">
          <a:xfrm>
            <a:off x="98593" y="3368241"/>
            <a:ext cx="1828800"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t>BENJAMIN</a:t>
            </a:r>
          </a:p>
        </p:txBody>
      </p:sp>
      <p:sp>
        <p:nvSpPr>
          <p:cNvPr id="43" name="Text Box 11"/>
          <p:cNvSpPr txBox="1">
            <a:spLocks noChangeArrowheads="1"/>
          </p:cNvSpPr>
          <p:nvPr/>
        </p:nvSpPr>
        <p:spPr bwMode="auto">
          <a:xfrm>
            <a:off x="347679" y="4543455"/>
            <a:ext cx="1038225"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t>JUDAH</a:t>
            </a:r>
          </a:p>
        </p:txBody>
      </p:sp>
      <p:sp>
        <p:nvSpPr>
          <p:cNvPr id="44" name="Freeform 43"/>
          <p:cNvSpPr/>
          <p:nvPr/>
        </p:nvSpPr>
        <p:spPr>
          <a:xfrm>
            <a:off x="66673" y="4052965"/>
            <a:ext cx="9069162" cy="1489745"/>
          </a:xfrm>
          <a:custGeom>
            <a:avLst/>
            <a:gdLst>
              <a:gd name="connsiteX0" fmla="*/ 0 w 1371600"/>
              <a:gd name="connsiteY0" fmla="*/ 1771650 h 1771650"/>
              <a:gd name="connsiteX1" fmla="*/ 1371600 w 1371600"/>
              <a:gd name="connsiteY1" fmla="*/ 514350 h 1771650"/>
              <a:gd name="connsiteX2" fmla="*/ 685800 w 1371600"/>
              <a:gd name="connsiteY2" fmla="*/ 0 h 1771650"/>
              <a:gd name="connsiteX0" fmla="*/ 0 w 1386546"/>
              <a:gd name="connsiteY0" fmla="*/ 1771650 h 1771650"/>
              <a:gd name="connsiteX1" fmla="*/ 1371600 w 1386546"/>
              <a:gd name="connsiteY1" fmla="*/ 514350 h 1771650"/>
              <a:gd name="connsiteX2" fmla="*/ 685800 w 1386546"/>
              <a:gd name="connsiteY2" fmla="*/ 0 h 1771650"/>
              <a:gd name="connsiteX0" fmla="*/ 0 w 1388402"/>
              <a:gd name="connsiteY0" fmla="*/ 1771650 h 1771650"/>
              <a:gd name="connsiteX1" fmla="*/ 1371600 w 1388402"/>
              <a:gd name="connsiteY1" fmla="*/ 514350 h 1771650"/>
              <a:gd name="connsiteX2" fmla="*/ 685800 w 1388402"/>
              <a:gd name="connsiteY2" fmla="*/ 0 h 1771650"/>
              <a:gd name="connsiteX0" fmla="*/ 3151415 w 3209037"/>
              <a:gd name="connsiteY0" fmla="*/ 579664 h 579664"/>
              <a:gd name="connsiteX1" fmla="*/ 685800 w 3209037"/>
              <a:gd name="connsiteY1" fmla="*/ 514350 h 579664"/>
              <a:gd name="connsiteX2" fmla="*/ 0 w 3209037"/>
              <a:gd name="connsiteY2" fmla="*/ 0 h 579664"/>
              <a:gd name="connsiteX0" fmla="*/ 7625444 w 7703296"/>
              <a:gd name="connsiteY0" fmla="*/ 1592035 h 1595367"/>
              <a:gd name="connsiteX1" fmla="*/ 5159829 w 7703296"/>
              <a:gd name="connsiteY1" fmla="*/ 1526721 h 1595367"/>
              <a:gd name="connsiteX2" fmla="*/ 0 w 7703296"/>
              <a:gd name="connsiteY2" fmla="*/ 0 h 1595367"/>
              <a:gd name="connsiteX0" fmla="*/ 7625444 w 7685652"/>
              <a:gd name="connsiteY0" fmla="*/ 1592035 h 1592035"/>
              <a:gd name="connsiteX1" fmla="*/ 4555672 w 7685652"/>
              <a:gd name="connsiteY1" fmla="*/ 628650 h 1592035"/>
              <a:gd name="connsiteX2" fmla="*/ 0 w 7685652"/>
              <a:gd name="connsiteY2" fmla="*/ 0 h 1592035"/>
              <a:gd name="connsiteX0" fmla="*/ 7609116 w 7669636"/>
              <a:gd name="connsiteY0" fmla="*/ 1575706 h 1575706"/>
              <a:gd name="connsiteX1" fmla="*/ 4555672 w 7669636"/>
              <a:gd name="connsiteY1" fmla="*/ 628650 h 1575706"/>
              <a:gd name="connsiteX2" fmla="*/ 0 w 7669636"/>
              <a:gd name="connsiteY2" fmla="*/ 0 h 1575706"/>
              <a:gd name="connsiteX0" fmla="*/ 7609116 w 7609116"/>
              <a:gd name="connsiteY0" fmla="*/ 1575706 h 1594103"/>
              <a:gd name="connsiteX1" fmla="*/ 4555672 w 7609116"/>
              <a:gd name="connsiteY1" fmla="*/ 628650 h 1594103"/>
              <a:gd name="connsiteX2" fmla="*/ 0 w 7609116"/>
              <a:gd name="connsiteY2" fmla="*/ 0 h 1594103"/>
              <a:gd name="connsiteX0" fmla="*/ 8409216 w 8409216"/>
              <a:gd name="connsiteY0" fmla="*/ 1200148 h 1227552"/>
              <a:gd name="connsiteX1" fmla="*/ 4555672 w 8409216"/>
              <a:gd name="connsiteY1" fmla="*/ 628650 h 1227552"/>
              <a:gd name="connsiteX2" fmla="*/ 0 w 8409216"/>
              <a:gd name="connsiteY2" fmla="*/ 0 h 1227552"/>
              <a:gd name="connsiteX0" fmla="*/ 8850087 w 8850087"/>
              <a:gd name="connsiteY0" fmla="*/ 1069519 h 1096068"/>
              <a:gd name="connsiteX1" fmla="*/ 4996543 w 8850087"/>
              <a:gd name="connsiteY1" fmla="*/ 498021 h 1096068"/>
              <a:gd name="connsiteX2" fmla="*/ 0 w 8850087"/>
              <a:gd name="connsiteY2" fmla="*/ 0 h 1096068"/>
              <a:gd name="connsiteX0" fmla="*/ 8850087 w 8850087"/>
              <a:gd name="connsiteY0" fmla="*/ 1069519 h 1102512"/>
              <a:gd name="connsiteX1" fmla="*/ 4865914 w 8850087"/>
              <a:gd name="connsiteY1" fmla="*/ 628650 h 1102512"/>
              <a:gd name="connsiteX2" fmla="*/ 0 w 8850087"/>
              <a:gd name="connsiteY2" fmla="*/ 0 h 1102512"/>
              <a:gd name="connsiteX0" fmla="*/ 8945337 w 8945337"/>
              <a:gd name="connsiteY0" fmla="*/ 1031419 h 1066491"/>
              <a:gd name="connsiteX1" fmla="*/ 4865914 w 8945337"/>
              <a:gd name="connsiteY1" fmla="*/ 628650 h 1066491"/>
              <a:gd name="connsiteX2" fmla="*/ 0 w 8945337"/>
              <a:gd name="connsiteY2" fmla="*/ 0 h 1066491"/>
              <a:gd name="connsiteX0" fmla="*/ 9116787 w 9116787"/>
              <a:gd name="connsiteY0" fmla="*/ 1050469 h 1085747"/>
              <a:gd name="connsiteX1" fmla="*/ 5037364 w 9116787"/>
              <a:gd name="connsiteY1" fmla="*/ 647700 h 1085747"/>
              <a:gd name="connsiteX2" fmla="*/ 0 w 9116787"/>
              <a:gd name="connsiteY2" fmla="*/ 0 h 1085747"/>
              <a:gd name="connsiteX0" fmla="*/ 9116787 w 9116787"/>
              <a:gd name="connsiteY0" fmla="*/ 1050469 h 1085747"/>
              <a:gd name="connsiteX1" fmla="*/ 5037364 w 9116787"/>
              <a:gd name="connsiteY1" fmla="*/ 647700 h 1085747"/>
              <a:gd name="connsiteX2" fmla="*/ 0 w 9116787"/>
              <a:gd name="connsiteY2" fmla="*/ 0 h 1085747"/>
              <a:gd name="connsiteX0" fmla="*/ 6716487 w 6716487"/>
              <a:gd name="connsiteY0" fmla="*/ 402944 h 443129"/>
              <a:gd name="connsiteX1" fmla="*/ 2637064 w 6716487"/>
              <a:gd name="connsiteY1" fmla="*/ 175 h 443129"/>
              <a:gd name="connsiteX2" fmla="*/ 0 w 6716487"/>
              <a:gd name="connsiteY2" fmla="*/ 324025 h 443129"/>
              <a:gd name="connsiteX0" fmla="*/ 6716487 w 6716487"/>
              <a:gd name="connsiteY0" fmla="*/ 1126757 h 1139487"/>
              <a:gd name="connsiteX1" fmla="*/ 3094264 w 6716487"/>
              <a:gd name="connsiteY1" fmla="*/ 88 h 1139487"/>
              <a:gd name="connsiteX2" fmla="*/ 0 w 6716487"/>
              <a:gd name="connsiteY2" fmla="*/ 1047838 h 1139487"/>
              <a:gd name="connsiteX0" fmla="*/ 3039837 w 3185860"/>
              <a:gd name="connsiteY0" fmla="*/ 0 h 3488900"/>
              <a:gd name="connsiteX1" fmla="*/ 3094264 w 3185860"/>
              <a:gd name="connsiteY1" fmla="*/ 2340431 h 3488900"/>
              <a:gd name="connsiteX2" fmla="*/ 0 w 3185860"/>
              <a:gd name="connsiteY2" fmla="*/ 3388181 h 3488900"/>
              <a:gd name="connsiteX0" fmla="*/ 3039837 w 3962273"/>
              <a:gd name="connsiteY0" fmla="*/ 0 h 3488900"/>
              <a:gd name="connsiteX1" fmla="*/ 3094264 w 3962273"/>
              <a:gd name="connsiteY1" fmla="*/ 2340431 h 3488900"/>
              <a:gd name="connsiteX2" fmla="*/ 0 w 3962273"/>
              <a:gd name="connsiteY2" fmla="*/ 3388181 h 3488900"/>
              <a:gd name="connsiteX0" fmla="*/ 3039837 w 3962273"/>
              <a:gd name="connsiteY0" fmla="*/ 0 h 3411746"/>
              <a:gd name="connsiteX1" fmla="*/ 3094264 w 3962273"/>
              <a:gd name="connsiteY1" fmla="*/ 2264231 h 3411746"/>
              <a:gd name="connsiteX2" fmla="*/ 0 w 3962273"/>
              <a:gd name="connsiteY2" fmla="*/ 3311981 h 3411746"/>
              <a:gd name="connsiteX0" fmla="*/ 3039837 w 3789732"/>
              <a:gd name="connsiteY0" fmla="*/ 0 h 3386504"/>
              <a:gd name="connsiteX1" fmla="*/ 2484664 w 3789732"/>
              <a:gd name="connsiteY1" fmla="*/ 1845131 h 3386504"/>
              <a:gd name="connsiteX2" fmla="*/ 0 w 3789732"/>
              <a:gd name="connsiteY2" fmla="*/ 3311981 h 3386504"/>
              <a:gd name="connsiteX0" fmla="*/ 3039837 w 3693625"/>
              <a:gd name="connsiteY0" fmla="*/ 0 h 3311981"/>
              <a:gd name="connsiteX1" fmla="*/ 2484664 w 3693625"/>
              <a:gd name="connsiteY1" fmla="*/ 1845131 h 3311981"/>
              <a:gd name="connsiteX2" fmla="*/ 3162301 w 3693625"/>
              <a:gd name="connsiteY2" fmla="*/ 2383975 h 3311981"/>
              <a:gd name="connsiteX3" fmla="*/ 0 w 3693625"/>
              <a:gd name="connsiteY3" fmla="*/ 3311981 h 3311981"/>
              <a:gd name="connsiteX0" fmla="*/ 3268437 w 3922225"/>
              <a:gd name="connsiteY0" fmla="*/ 0 h 3559631"/>
              <a:gd name="connsiteX1" fmla="*/ 2713264 w 3922225"/>
              <a:gd name="connsiteY1" fmla="*/ 1845131 h 3559631"/>
              <a:gd name="connsiteX2" fmla="*/ 3390901 w 3922225"/>
              <a:gd name="connsiteY2" fmla="*/ 2383975 h 3559631"/>
              <a:gd name="connsiteX3" fmla="*/ 0 w 3922225"/>
              <a:gd name="connsiteY3" fmla="*/ 3559631 h 3559631"/>
              <a:gd name="connsiteX0" fmla="*/ 3268437 w 3922225"/>
              <a:gd name="connsiteY0" fmla="*/ 0 h 3559631"/>
              <a:gd name="connsiteX1" fmla="*/ 2713264 w 3922225"/>
              <a:gd name="connsiteY1" fmla="*/ 1845131 h 3559631"/>
              <a:gd name="connsiteX2" fmla="*/ 3390901 w 3922225"/>
              <a:gd name="connsiteY2" fmla="*/ 2383975 h 3559631"/>
              <a:gd name="connsiteX3" fmla="*/ 0 w 3922225"/>
              <a:gd name="connsiteY3" fmla="*/ 3559631 h 3559631"/>
              <a:gd name="connsiteX0" fmla="*/ 3268437 w 3920156"/>
              <a:gd name="connsiteY0" fmla="*/ 0 h 3559631"/>
              <a:gd name="connsiteX1" fmla="*/ 2713264 w 3920156"/>
              <a:gd name="connsiteY1" fmla="*/ 1845131 h 3559631"/>
              <a:gd name="connsiteX2" fmla="*/ 3467101 w 3920156"/>
              <a:gd name="connsiteY2" fmla="*/ 2460175 h 3559631"/>
              <a:gd name="connsiteX3" fmla="*/ 0 w 3920156"/>
              <a:gd name="connsiteY3" fmla="*/ 3559631 h 3559631"/>
              <a:gd name="connsiteX0" fmla="*/ 3268437 w 3934385"/>
              <a:gd name="connsiteY0" fmla="*/ 0 h 3559631"/>
              <a:gd name="connsiteX1" fmla="*/ 2789464 w 3934385"/>
              <a:gd name="connsiteY1" fmla="*/ 1883231 h 3559631"/>
              <a:gd name="connsiteX2" fmla="*/ 3467101 w 3934385"/>
              <a:gd name="connsiteY2" fmla="*/ 2460175 h 3559631"/>
              <a:gd name="connsiteX3" fmla="*/ 0 w 3934385"/>
              <a:gd name="connsiteY3" fmla="*/ 3559631 h 3559631"/>
              <a:gd name="connsiteX0" fmla="*/ 3268437 w 3974892"/>
              <a:gd name="connsiteY0" fmla="*/ 0 h 3559631"/>
              <a:gd name="connsiteX1" fmla="*/ 2789464 w 3974892"/>
              <a:gd name="connsiteY1" fmla="*/ 1883231 h 3559631"/>
              <a:gd name="connsiteX2" fmla="*/ 3467101 w 3974892"/>
              <a:gd name="connsiteY2" fmla="*/ 2460175 h 3559631"/>
              <a:gd name="connsiteX3" fmla="*/ 0 w 3974892"/>
              <a:gd name="connsiteY3" fmla="*/ 3559631 h 3559631"/>
              <a:gd name="connsiteX0" fmla="*/ 3268437 w 3974892"/>
              <a:gd name="connsiteY0" fmla="*/ 0 h 3559631"/>
              <a:gd name="connsiteX1" fmla="*/ 2789464 w 3974892"/>
              <a:gd name="connsiteY1" fmla="*/ 1807031 h 3559631"/>
              <a:gd name="connsiteX2" fmla="*/ 3467101 w 3974892"/>
              <a:gd name="connsiteY2" fmla="*/ 2460175 h 3559631"/>
              <a:gd name="connsiteX3" fmla="*/ 0 w 3974892"/>
              <a:gd name="connsiteY3" fmla="*/ 3559631 h 3559631"/>
              <a:gd name="connsiteX0" fmla="*/ 2982687 w 3698671"/>
              <a:gd name="connsiteY0" fmla="*/ 0 h 3578681"/>
              <a:gd name="connsiteX1" fmla="*/ 2789464 w 3698671"/>
              <a:gd name="connsiteY1" fmla="*/ 1826081 h 3578681"/>
              <a:gd name="connsiteX2" fmla="*/ 3467101 w 3698671"/>
              <a:gd name="connsiteY2" fmla="*/ 2479225 h 3578681"/>
              <a:gd name="connsiteX3" fmla="*/ 0 w 3698671"/>
              <a:gd name="connsiteY3" fmla="*/ 3578681 h 3578681"/>
              <a:gd name="connsiteX0" fmla="*/ 2982687 w 3690256"/>
              <a:gd name="connsiteY0" fmla="*/ 0 h 3578681"/>
              <a:gd name="connsiteX1" fmla="*/ 2789464 w 3690256"/>
              <a:gd name="connsiteY1" fmla="*/ 1826081 h 3578681"/>
              <a:gd name="connsiteX2" fmla="*/ 3467101 w 3690256"/>
              <a:gd name="connsiteY2" fmla="*/ 2479225 h 3578681"/>
              <a:gd name="connsiteX3" fmla="*/ 0 w 3690256"/>
              <a:gd name="connsiteY3" fmla="*/ 3578681 h 3578681"/>
              <a:gd name="connsiteX0" fmla="*/ 2982687 w 3712156"/>
              <a:gd name="connsiteY0" fmla="*/ 0 h 3578681"/>
              <a:gd name="connsiteX1" fmla="*/ 2789464 w 3712156"/>
              <a:gd name="connsiteY1" fmla="*/ 1826081 h 3578681"/>
              <a:gd name="connsiteX2" fmla="*/ 2800351 w 3712156"/>
              <a:gd name="connsiteY2" fmla="*/ 2631625 h 3578681"/>
              <a:gd name="connsiteX3" fmla="*/ 0 w 3712156"/>
              <a:gd name="connsiteY3" fmla="*/ 3578681 h 3578681"/>
              <a:gd name="connsiteX0" fmla="*/ 5106762 w 5836231"/>
              <a:gd name="connsiteY0" fmla="*/ 0 h 2740481"/>
              <a:gd name="connsiteX1" fmla="*/ 4913539 w 5836231"/>
              <a:gd name="connsiteY1" fmla="*/ 1826081 h 2740481"/>
              <a:gd name="connsiteX2" fmla="*/ 4924426 w 5836231"/>
              <a:gd name="connsiteY2" fmla="*/ 2631625 h 2740481"/>
              <a:gd name="connsiteX3" fmla="*/ 0 w 5836231"/>
              <a:gd name="connsiteY3" fmla="*/ 2740481 h 2740481"/>
              <a:gd name="connsiteX0" fmla="*/ 5106762 w 5836872"/>
              <a:gd name="connsiteY0" fmla="*/ 0 h 3689845"/>
              <a:gd name="connsiteX1" fmla="*/ 4913539 w 5836872"/>
              <a:gd name="connsiteY1" fmla="*/ 1826081 h 3689845"/>
              <a:gd name="connsiteX2" fmla="*/ 4905378 w 5836872"/>
              <a:gd name="connsiteY2" fmla="*/ 3679376 h 3689845"/>
              <a:gd name="connsiteX3" fmla="*/ 4924426 w 5836872"/>
              <a:gd name="connsiteY3" fmla="*/ 2631625 h 3689845"/>
              <a:gd name="connsiteX4" fmla="*/ 0 w 5836872"/>
              <a:gd name="connsiteY4" fmla="*/ 2740481 h 3689845"/>
              <a:gd name="connsiteX0" fmla="*/ 5106762 w 5836231"/>
              <a:gd name="connsiteY0" fmla="*/ 0 h 2740481"/>
              <a:gd name="connsiteX1" fmla="*/ 4913539 w 5836231"/>
              <a:gd name="connsiteY1" fmla="*/ 1826081 h 2740481"/>
              <a:gd name="connsiteX2" fmla="*/ 4924426 w 5836231"/>
              <a:gd name="connsiteY2" fmla="*/ 2631625 h 2740481"/>
              <a:gd name="connsiteX3" fmla="*/ 0 w 5836231"/>
              <a:gd name="connsiteY3" fmla="*/ 2740481 h 2740481"/>
              <a:gd name="connsiteX0" fmla="*/ 5106762 w 5834312"/>
              <a:gd name="connsiteY0" fmla="*/ 0 h 4074823"/>
              <a:gd name="connsiteX1" fmla="*/ 4913539 w 5834312"/>
              <a:gd name="connsiteY1" fmla="*/ 1826081 h 4074823"/>
              <a:gd name="connsiteX2" fmla="*/ 4981576 w 5834312"/>
              <a:gd name="connsiteY2" fmla="*/ 4050850 h 4074823"/>
              <a:gd name="connsiteX3" fmla="*/ 0 w 5834312"/>
              <a:gd name="connsiteY3" fmla="*/ 2740481 h 4074823"/>
              <a:gd name="connsiteX0" fmla="*/ 5106762 w 7105315"/>
              <a:gd name="connsiteY0" fmla="*/ 0 h 4074823"/>
              <a:gd name="connsiteX1" fmla="*/ 7104289 w 7105315"/>
              <a:gd name="connsiteY1" fmla="*/ 3131006 h 4074823"/>
              <a:gd name="connsiteX2" fmla="*/ 4981576 w 7105315"/>
              <a:gd name="connsiteY2" fmla="*/ 4050850 h 4074823"/>
              <a:gd name="connsiteX3" fmla="*/ 0 w 7105315"/>
              <a:gd name="connsiteY3" fmla="*/ 2740481 h 4074823"/>
              <a:gd name="connsiteX0" fmla="*/ 7592787 w 8335338"/>
              <a:gd name="connsiteY0" fmla="*/ 0 h 2503198"/>
              <a:gd name="connsiteX1" fmla="*/ 7104289 w 8335338"/>
              <a:gd name="connsiteY1" fmla="*/ 1559381 h 2503198"/>
              <a:gd name="connsiteX2" fmla="*/ 4981576 w 8335338"/>
              <a:gd name="connsiteY2" fmla="*/ 2479225 h 2503198"/>
              <a:gd name="connsiteX3" fmla="*/ 0 w 8335338"/>
              <a:gd name="connsiteY3" fmla="*/ 1168856 h 2503198"/>
              <a:gd name="connsiteX0" fmla="*/ 7592787 w 7592787"/>
              <a:gd name="connsiteY0" fmla="*/ 0 h 2503198"/>
              <a:gd name="connsiteX1" fmla="*/ 7104289 w 7592787"/>
              <a:gd name="connsiteY1" fmla="*/ 1559381 h 2503198"/>
              <a:gd name="connsiteX2" fmla="*/ 4981576 w 7592787"/>
              <a:gd name="connsiteY2" fmla="*/ 2479225 h 2503198"/>
              <a:gd name="connsiteX3" fmla="*/ 0 w 7592787"/>
              <a:gd name="connsiteY3" fmla="*/ 1168856 h 2503198"/>
              <a:gd name="connsiteX0" fmla="*/ 8735787 w 8735787"/>
              <a:gd name="connsiteY0" fmla="*/ 50736 h 1344259"/>
              <a:gd name="connsiteX1" fmla="*/ 7104289 w 8735787"/>
              <a:gd name="connsiteY1" fmla="*/ 400442 h 1344259"/>
              <a:gd name="connsiteX2" fmla="*/ 4981576 w 8735787"/>
              <a:gd name="connsiteY2" fmla="*/ 1320286 h 1344259"/>
              <a:gd name="connsiteX3" fmla="*/ 0 w 8735787"/>
              <a:gd name="connsiteY3" fmla="*/ 9917 h 1344259"/>
              <a:gd name="connsiteX0" fmla="*/ 8735787 w 8735787"/>
              <a:gd name="connsiteY0" fmla="*/ 50736 h 1344259"/>
              <a:gd name="connsiteX1" fmla="*/ 7104289 w 8735787"/>
              <a:gd name="connsiteY1" fmla="*/ 400442 h 1344259"/>
              <a:gd name="connsiteX2" fmla="*/ 4981576 w 8735787"/>
              <a:gd name="connsiteY2" fmla="*/ 1320286 h 1344259"/>
              <a:gd name="connsiteX3" fmla="*/ 0 w 8735787"/>
              <a:gd name="connsiteY3" fmla="*/ 9917 h 1344259"/>
              <a:gd name="connsiteX0" fmla="*/ 8735787 w 8735787"/>
              <a:gd name="connsiteY0" fmla="*/ 50192 h 1447216"/>
              <a:gd name="connsiteX1" fmla="*/ 7104289 w 8735787"/>
              <a:gd name="connsiteY1" fmla="*/ 399898 h 1447216"/>
              <a:gd name="connsiteX2" fmla="*/ 5591176 w 8735787"/>
              <a:gd name="connsiteY2" fmla="*/ 1424517 h 1447216"/>
              <a:gd name="connsiteX3" fmla="*/ 0 w 8735787"/>
              <a:gd name="connsiteY3" fmla="*/ 9373 h 1447216"/>
              <a:gd name="connsiteX0" fmla="*/ 8735787 w 8735787"/>
              <a:gd name="connsiteY0" fmla="*/ 50192 h 1447216"/>
              <a:gd name="connsiteX1" fmla="*/ 7104289 w 8735787"/>
              <a:gd name="connsiteY1" fmla="*/ 399898 h 1447216"/>
              <a:gd name="connsiteX2" fmla="*/ 5591176 w 8735787"/>
              <a:gd name="connsiteY2" fmla="*/ 1424517 h 1447216"/>
              <a:gd name="connsiteX3" fmla="*/ 0 w 8735787"/>
              <a:gd name="connsiteY3" fmla="*/ 9373 h 1447216"/>
              <a:gd name="connsiteX0" fmla="*/ 8735787 w 8735787"/>
              <a:gd name="connsiteY0" fmla="*/ 51144 h 1427371"/>
              <a:gd name="connsiteX1" fmla="*/ 7104289 w 8735787"/>
              <a:gd name="connsiteY1" fmla="*/ 400850 h 1427371"/>
              <a:gd name="connsiteX2" fmla="*/ 5591176 w 8735787"/>
              <a:gd name="connsiteY2" fmla="*/ 1425469 h 1427371"/>
              <a:gd name="connsiteX3" fmla="*/ 0 w 8735787"/>
              <a:gd name="connsiteY3" fmla="*/ 10325 h 1427371"/>
              <a:gd name="connsiteX0" fmla="*/ 8735787 w 8735787"/>
              <a:gd name="connsiteY0" fmla="*/ 45162 h 1421455"/>
              <a:gd name="connsiteX1" fmla="*/ 7104289 w 8735787"/>
              <a:gd name="connsiteY1" fmla="*/ 394868 h 1421455"/>
              <a:gd name="connsiteX2" fmla="*/ 5591176 w 8735787"/>
              <a:gd name="connsiteY2" fmla="*/ 1419487 h 1421455"/>
              <a:gd name="connsiteX3" fmla="*/ 0 w 8735787"/>
              <a:gd name="connsiteY3" fmla="*/ 4343 h 1421455"/>
              <a:gd name="connsiteX0" fmla="*/ 8735787 w 8735787"/>
              <a:gd name="connsiteY0" fmla="*/ 154360 h 1532756"/>
              <a:gd name="connsiteX1" fmla="*/ 7104289 w 8735787"/>
              <a:gd name="connsiteY1" fmla="*/ 504066 h 1532756"/>
              <a:gd name="connsiteX2" fmla="*/ 5591176 w 8735787"/>
              <a:gd name="connsiteY2" fmla="*/ 1528685 h 1532756"/>
              <a:gd name="connsiteX3" fmla="*/ 2476503 w 8735787"/>
              <a:gd name="connsiteY3" fmla="*/ 80885 h 1532756"/>
              <a:gd name="connsiteX4" fmla="*/ 0 w 8735787"/>
              <a:gd name="connsiteY4" fmla="*/ 113541 h 1532756"/>
              <a:gd name="connsiteX0" fmla="*/ 8735787 w 8735787"/>
              <a:gd name="connsiteY0" fmla="*/ 154360 h 1583596"/>
              <a:gd name="connsiteX1" fmla="*/ 7104289 w 8735787"/>
              <a:gd name="connsiteY1" fmla="*/ 504066 h 1583596"/>
              <a:gd name="connsiteX2" fmla="*/ 5591176 w 8735787"/>
              <a:gd name="connsiteY2" fmla="*/ 1528685 h 1583596"/>
              <a:gd name="connsiteX3" fmla="*/ 3962403 w 8735787"/>
              <a:gd name="connsiteY3" fmla="*/ 1300084 h 1583596"/>
              <a:gd name="connsiteX4" fmla="*/ 2476503 w 8735787"/>
              <a:gd name="connsiteY4" fmla="*/ 80885 h 1583596"/>
              <a:gd name="connsiteX5" fmla="*/ 0 w 8735787"/>
              <a:gd name="connsiteY5" fmla="*/ 113541 h 1583596"/>
              <a:gd name="connsiteX0" fmla="*/ 8735787 w 8735787"/>
              <a:gd name="connsiteY0" fmla="*/ 154360 h 1571847"/>
              <a:gd name="connsiteX1" fmla="*/ 7161439 w 8735787"/>
              <a:gd name="connsiteY1" fmla="*/ 665991 h 1571847"/>
              <a:gd name="connsiteX2" fmla="*/ 5591176 w 8735787"/>
              <a:gd name="connsiteY2" fmla="*/ 1528685 h 1571847"/>
              <a:gd name="connsiteX3" fmla="*/ 3962403 w 8735787"/>
              <a:gd name="connsiteY3" fmla="*/ 1300084 h 1571847"/>
              <a:gd name="connsiteX4" fmla="*/ 2476503 w 8735787"/>
              <a:gd name="connsiteY4" fmla="*/ 80885 h 1571847"/>
              <a:gd name="connsiteX5" fmla="*/ 0 w 8735787"/>
              <a:gd name="connsiteY5" fmla="*/ 113541 h 1571847"/>
              <a:gd name="connsiteX0" fmla="*/ 8735787 w 8735787"/>
              <a:gd name="connsiteY0" fmla="*/ 154360 h 1571847"/>
              <a:gd name="connsiteX1" fmla="*/ 7161439 w 8735787"/>
              <a:gd name="connsiteY1" fmla="*/ 665991 h 1571847"/>
              <a:gd name="connsiteX2" fmla="*/ 5591176 w 8735787"/>
              <a:gd name="connsiteY2" fmla="*/ 1528685 h 1571847"/>
              <a:gd name="connsiteX3" fmla="*/ 3962403 w 8735787"/>
              <a:gd name="connsiteY3" fmla="*/ 1300084 h 1571847"/>
              <a:gd name="connsiteX4" fmla="*/ 2476503 w 8735787"/>
              <a:gd name="connsiteY4" fmla="*/ 80885 h 1571847"/>
              <a:gd name="connsiteX5" fmla="*/ 0 w 8735787"/>
              <a:gd name="connsiteY5" fmla="*/ 113541 h 1571847"/>
              <a:gd name="connsiteX0" fmla="*/ 8735787 w 8735787"/>
              <a:gd name="connsiteY0" fmla="*/ 154360 h 1559124"/>
              <a:gd name="connsiteX1" fmla="*/ 7161439 w 8735787"/>
              <a:gd name="connsiteY1" fmla="*/ 665991 h 1559124"/>
              <a:gd name="connsiteX2" fmla="*/ 6934203 w 8735787"/>
              <a:gd name="connsiteY2" fmla="*/ 842885 h 1559124"/>
              <a:gd name="connsiteX3" fmla="*/ 5591176 w 8735787"/>
              <a:gd name="connsiteY3" fmla="*/ 1528685 h 1559124"/>
              <a:gd name="connsiteX4" fmla="*/ 3962403 w 8735787"/>
              <a:gd name="connsiteY4" fmla="*/ 1300084 h 1559124"/>
              <a:gd name="connsiteX5" fmla="*/ 2476503 w 8735787"/>
              <a:gd name="connsiteY5" fmla="*/ 80885 h 1559124"/>
              <a:gd name="connsiteX6" fmla="*/ 0 w 8735787"/>
              <a:gd name="connsiteY6" fmla="*/ 113541 h 1559124"/>
              <a:gd name="connsiteX0" fmla="*/ 8735787 w 8735787"/>
              <a:gd name="connsiteY0" fmla="*/ 154360 h 1571847"/>
              <a:gd name="connsiteX1" fmla="*/ 7161439 w 8735787"/>
              <a:gd name="connsiteY1" fmla="*/ 665991 h 1571847"/>
              <a:gd name="connsiteX2" fmla="*/ 5591176 w 8735787"/>
              <a:gd name="connsiteY2" fmla="*/ 1528685 h 1571847"/>
              <a:gd name="connsiteX3" fmla="*/ 3962403 w 8735787"/>
              <a:gd name="connsiteY3" fmla="*/ 1300084 h 1571847"/>
              <a:gd name="connsiteX4" fmla="*/ 2476503 w 8735787"/>
              <a:gd name="connsiteY4" fmla="*/ 80885 h 1571847"/>
              <a:gd name="connsiteX5" fmla="*/ 0 w 8735787"/>
              <a:gd name="connsiteY5" fmla="*/ 113541 h 1571847"/>
              <a:gd name="connsiteX0" fmla="*/ 9069162 w 9069162"/>
              <a:gd name="connsiteY0" fmla="*/ 840160 h 1571847"/>
              <a:gd name="connsiteX1" fmla="*/ 7161439 w 9069162"/>
              <a:gd name="connsiteY1" fmla="*/ 665991 h 1571847"/>
              <a:gd name="connsiteX2" fmla="*/ 5591176 w 9069162"/>
              <a:gd name="connsiteY2" fmla="*/ 1528685 h 1571847"/>
              <a:gd name="connsiteX3" fmla="*/ 3962403 w 9069162"/>
              <a:gd name="connsiteY3" fmla="*/ 1300084 h 1571847"/>
              <a:gd name="connsiteX4" fmla="*/ 2476503 w 9069162"/>
              <a:gd name="connsiteY4" fmla="*/ 80885 h 1571847"/>
              <a:gd name="connsiteX5" fmla="*/ 0 w 9069162"/>
              <a:gd name="connsiteY5" fmla="*/ 113541 h 1571847"/>
              <a:gd name="connsiteX0" fmla="*/ 9069162 w 9069162"/>
              <a:gd name="connsiteY0" fmla="*/ 840160 h 1569095"/>
              <a:gd name="connsiteX1" fmla="*/ 7266214 w 9069162"/>
              <a:gd name="connsiteY1" fmla="*/ 704091 h 1569095"/>
              <a:gd name="connsiteX2" fmla="*/ 5591176 w 9069162"/>
              <a:gd name="connsiteY2" fmla="*/ 1528685 h 1569095"/>
              <a:gd name="connsiteX3" fmla="*/ 3962403 w 9069162"/>
              <a:gd name="connsiteY3" fmla="*/ 1300084 h 1569095"/>
              <a:gd name="connsiteX4" fmla="*/ 2476503 w 9069162"/>
              <a:gd name="connsiteY4" fmla="*/ 80885 h 1569095"/>
              <a:gd name="connsiteX5" fmla="*/ 0 w 9069162"/>
              <a:gd name="connsiteY5" fmla="*/ 113541 h 1569095"/>
              <a:gd name="connsiteX0" fmla="*/ 9069162 w 9069162"/>
              <a:gd name="connsiteY0" fmla="*/ 840160 h 1569095"/>
              <a:gd name="connsiteX1" fmla="*/ 7266214 w 9069162"/>
              <a:gd name="connsiteY1" fmla="*/ 704091 h 1569095"/>
              <a:gd name="connsiteX2" fmla="*/ 5591176 w 9069162"/>
              <a:gd name="connsiteY2" fmla="*/ 1528685 h 1569095"/>
              <a:gd name="connsiteX3" fmla="*/ 3962403 w 9069162"/>
              <a:gd name="connsiteY3" fmla="*/ 1300084 h 1569095"/>
              <a:gd name="connsiteX4" fmla="*/ 2476503 w 9069162"/>
              <a:gd name="connsiteY4" fmla="*/ 80885 h 1569095"/>
              <a:gd name="connsiteX5" fmla="*/ 0 w 9069162"/>
              <a:gd name="connsiteY5" fmla="*/ 113541 h 1569095"/>
              <a:gd name="connsiteX0" fmla="*/ 9069162 w 9069162"/>
              <a:gd name="connsiteY0" fmla="*/ 840160 h 1569095"/>
              <a:gd name="connsiteX1" fmla="*/ 7266214 w 9069162"/>
              <a:gd name="connsiteY1" fmla="*/ 704091 h 1569095"/>
              <a:gd name="connsiteX2" fmla="*/ 5591176 w 9069162"/>
              <a:gd name="connsiteY2" fmla="*/ 1528685 h 1569095"/>
              <a:gd name="connsiteX3" fmla="*/ 3962403 w 9069162"/>
              <a:gd name="connsiteY3" fmla="*/ 1300084 h 1569095"/>
              <a:gd name="connsiteX4" fmla="*/ 2476503 w 9069162"/>
              <a:gd name="connsiteY4" fmla="*/ 80885 h 1569095"/>
              <a:gd name="connsiteX5" fmla="*/ 0 w 9069162"/>
              <a:gd name="connsiteY5" fmla="*/ 113541 h 1569095"/>
              <a:gd name="connsiteX0" fmla="*/ 9069162 w 9069162"/>
              <a:gd name="connsiteY0" fmla="*/ 840160 h 1571847"/>
              <a:gd name="connsiteX1" fmla="*/ 7218589 w 9069162"/>
              <a:gd name="connsiteY1" fmla="*/ 665991 h 1571847"/>
              <a:gd name="connsiteX2" fmla="*/ 5591176 w 9069162"/>
              <a:gd name="connsiteY2" fmla="*/ 1528685 h 1571847"/>
              <a:gd name="connsiteX3" fmla="*/ 3962403 w 9069162"/>
              <a:gd name="connsiteY3" fmla="*/ 1300084 h 1571847"/>
              <a:gd name="connsiteX4" fmla="*/ 2476503 w 9069162"/>
              <a:gd name="connsiteY4" fmla="*/ 80885 h 1571847"/>
              <a:gd name="connsiteX5" fmla="*/ 0 w 9069162"/>
              <a:gd name="connsiteY5" fmla="*/ 113541 h 1571847"/>
              <a:gd name="connsiteX0" fmla="*/ 9069162 w 9069162"/>
              <a:gd name="connsiteY0" fmla="*/ 840160 h 1489745"/>
              <a:gd name="connsiteX1" fmla="*/ 7218589 w 9069162"/>
              <a:gd name="connsiteY1" fmla="*/ 665991 h 1489745"/>
              <a:gd name="connsiteX2" fmla="*/ 6000751 w 9069162"/>
              <a:gd name="connsiteY2" fmla="*/ 1414385 h 1489745"/>
              <a:gd name="connsiteX3" fmla="*/ 3962403 w 9069162"/>
              <a:gd name="connsiteY3" fmla="*/ 1300084 h 1489745"/>
              <a:gd name="connsiteX4" fmla="*/ 2476503 w 9069162"/>
              <a:gd name="connsiteY4" fmla="*/ 80885 h 1489745"/>
              <a:gd name="connsiteX5" fmla="*/ 0 w 9069162"/>
              <a:gd name="connsiteY5" fmla="*/ 113541 h 1489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69162" h="1489745">
                <a:moveTo>
                  <a:pt x="9069162" y="840160"/>
                </a:moveTo>
                <a:cubicBezTo>
                  <a:pt x="8307162" y="830635"/>
                  <a:pt x="7729991" y="570287"/>
                  <a:pt x="7218589" y="665991"/>
                </a:cubicBezTo>
                <a:cubicBezTo>
                  <a:pt x="6707187" y="761695"/>
                  <a:pt x="6543449" y="1308703"/>
                  <a:pt x="6000751" y="1414385"/>
                </a:cubicBezTo>
                <a:cubicBezTo>
                  <a:pt x="5458053" y="1520067"/>
                  <a:pt x="4481515" y="1541384"/>
                  <a:pt x="3962403" y="1300084"/>
                </a:cubicBezTo>
                <a:cubicBezTo>
                  <a:pt x="3443291" y="1058784"/>
                  <a:pt x="3175004" y="215142"/>
                  <a:pt x="2476503" y="80885"/>
                </a:cubicBezTo>
                <a:cubicBezTo>
                  <a:pt x="1544640" y="-154972"/>
                  <a:pt x="428625" y="209698"/>
                  <a:pt x="0" y="113541"/>
                </a:cubicBezTo>
              </a:path>
            </a:pathLst>
          </a:custGeom>
          <a:noFill/>
          <a:ln w="22225">
            <a:solidFill>
              <a:srgbClr val="FEFF00"/>
            </a:solidFill>
            <a:prstDash val="sysDash"/>
          </a:ln>
          <a:effectLst>
            <a:glow rad="381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reeform 44"/>
          <p:cNvSpPr/>
          <p:nvPr/>
        </p:nvSpPr>
        <p:spPr>
          <a:xfrm>
            <a:off x="5311140" y="3070860"/>
            <a:ext cx="1408515" cy="978654"/>
          </a:xfrm>
          <a:custGeom>
            <a:avLst/>
            <a:gdLst>
              <a:gd name="connsiteX0" fmla="*/ 0 w 1402080"/>
              <a:gd name="connsiteY0" fmla="*/ 182880 h 922020"/>
              <a:gd name="connsiteX1" fmla="*/ 617220 w 1402080"/>
              <a:gd name="connsiteY1" fmla="*/ 883920 h 922020"/>
              <a:gd name="connsiteX2" fmla="*/ 1402080 w 1402080"/>
              <a:gd name="connsiteY2" fmla="*/ 922020 h 922020"/>
              <a:gd name="connsiteX3" fmla="*/ 960120 w 1402080"/>
              <a:gd name="connsiteY3" fmla="*/ 419100 h 922020"/>
              <a:gd name="connsiteX4" fmla="*/ 594360 w 1402080"/>
              <a:gd name="connsiteY4" fmla="*/ 289560 h 922020"/>
              <a:gd name="connsiteX5" fmla="*/ 441960 w 1402080"/>
              <a:gd name="connsiteY5" fmla="*/ 0 h 922020"/>
              <a:gd name="connsiteX6" fmla="*/ 0 w 1402080"/>
              <a:gd name="connsiteY6" fmla="*/ 182880 h 922020"/>
              <a:gd name="connsiteX0" fmla="*/ 0 w 1408110"/>
              <a:gd name="connsiteY0" fmla="*/ 182880 h 978654"/>
              <a:gd name="connsiteX1" fmla="*/ 617220 w 1408110"/>
              <a:gd name="connsiteY1" fmla="*/ 883920 h 978654"/>
              <a:gd name="connsiteX2" fmla="*/ 1402080 w 1408110"/>
              <a:gd name="connsiteY2" fmla="*/ 922020 h 978654"/>
              <a:gd name="connsiteX3" fmla="*/ 960120 w 1408110"/>
              <a:gd name="connsiteY3" fmla="*/ 419100 h 978654"/>
              <a:gd name="connsiteX4" fmla="*/ 594360 w 1408110"/>
              <a:gd name="connsiteY4" fmla="*/ 289560 h 978654"/>
              <a:gd name="connsiteX5" fmla="*/ 441960 w 1408110"/>
              <a:gd name="connsiteY5" fmla="*/ 0 h 978654"/>
              <a:gd name="connsiteX6" fmla="*/ 0 w 1408110"/>
              <a:gd name="connsiteY6" fmla="*/ 182880 h 978654"/>
              <a:gd name="connsiteX0" fmla="*/ 0 w 1408110"/>
              <a:gd name="connsiteY0" fmla="*/ 182880 h 978654"/>
              <a:gd name="connsiteX1" fmla="*/ 617220 w 1408110"/>
              <a:gd name="connsiteY1" fmla="*/ 883920 h 978654"/>
              <a:gd name="connsiteX2" fmla="*/ 1402080 w 1408110"/>
              <a:gd name="connsiteY2" fmla="*/ 922020 h 978654"/>
              <a:gd name="connsiteX3" fmla="*/ 960120 w 1408110"/>
              <a:gd name="connsiteY3" fmla="*/ 419100 h 978654"/>
              <a:gd name="connsiteX4" fmla="*/ 594360 w 1408110"/>
              <a:gd name="connsiteY4" fmla="*/ 289560 h 978654"/>
              <a:gd name="connsiteX5" fmla="*/ 441960 w 1408110"/>
              <a:gd name="connsiteY5" fmla="*/ 0 h 978654"/>
              <a:gd name="connsiteX6" fmla="*/ 0 w 1408110"/>
              <a:gd name="connsiteY6" fmla="*/ 182880 h 978654"/>
              <a:gd name="connsiteX0" fmla="*/ 0 w 1408110"/>
              <a:gd name="connsiteY0" fmla="*/ 182880 h 978654"/>
              <a:gd name="connsiteX1" fmla="*/ 617220 w 1408110"/>
              <a:gd name="connsiteY1" fmla="*/ 883920 h 978654"/>
              <a:gd name="connsiteX2" fmla="*/ 1402080 w 1408110"/>
              <a:gd name="connsiteY2" fmla="*/ 922020 h 978654"/>
              <a:gd name="connsiteX3" fmla="*/ 960120 w 1408110"/>
              <a:gd name="connsiteY3" fmla="*/ 419100 h 978654"/>
              <a:gd name="connsiteX4" fmla="*/ 594360 w 1408110"/>
              <a:gd name="connsiteY4" fmla="*/ 289560 h 978654"/>
              <a:gd name="connsiteX5" fmla="*/ 441960 w 1408110"/>
              <a:gd name="connsiteY5" fmla="*/ 0 h 978654"/>
              <a:gd name="connsiteX6" fmla="*/ 0 w 1408110"/>
              <a:gd name="connsiteY6" fmla="*/ 182880 h 978654"/>
              <a:gd name="connsiteX0" fmla="*/ 0 w 1408515"/>
              <a:gd name="connsiteY0" fmla="*/ 182880 h 978654"/>
              <a:gd name="connsiteX1" fmla="*/ 617220 w 1408515"/>
              <a:gd name="connsiteY1" fmla="*/ 883920 h 978654"/>
              <a:gd name="connsiteX2" fmla="*/ 1402080 w 1408515"/>
              <a:gd name="connsiteY2" fmla="*/ 922020 h 978654"/>
              <a:gd name="connsiteX3" fmla="*/ 960120 w 1408515"/>
              <a:gd name="connsiteY3" fmla="*/ 419100 h 978654"/>
              <a:gd name="connsiteX4" fmla="*/ 594360 w 1408515"/>
              <a:gd name="connsiteY4" fmla="*/ 289560 h 978654"/>
              <a:gd name="connsiteX5" fmla="*/ 441960 w 1408515"/>
              <a:gd name="connsiteY5" fmla="*/ 0 h 978654"/>
              <a:gd name="connsiteX6" fmla="*/ 0 w 1408515"/>
              <a:gd name="connsiteY6" fmla="*/ 182880 h 978654"/>
              <a:gd name="connsiteX0" fmla="*/ 0 w 1408515"/>
              <a:gd name="connsiteY0" fmla="*/ 182880 h 978654"/>
              <a:gd name="connsiteX1" fmla="*/ 617220 w 1408515"/>
              <a:gd name="connsiteY1" fmla="*/ 883920 h 978654"/>
              <a:gd name="connsiteX2" fmla="*/ 1402080 w 1408515"/>
              <a:gd name="connsiteY2" fmla="*/ 922020 h 978654"/>
              <a:gd name="connsiteX3" fmla="*/ 960120 w 1408515"/>
              <a:gd name="connsiteY3" fmla="*/ 419100 h 978654"/>
              <a:gd name="connsiteX4" fmla="*/ 594360 w 1408515"/>
              <a:gd name="connsiteY4" fmla="*/ 289560 h 978654"/>
              <a:gd name="connsiteX5" fmla="*/ 441960 w 1408515"/>
              <a:gd name="connsiteY5" fmla="*/ 0 h 978654"/>
              <a:gd name="connsiteX6" fmla="*/ 0 w 1408515"/>
              <a:gd name="connsiteY6" fmla="*/ 182880 h 978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8515" h="978654">
                <a:moveTo>
                  <a:pt x="0" y="182880"/>
                </a:moveTo>
                <a:cubicBezTo>
                  <a:pt x="29210" y="330200"/>
                  <a:pt x="383540" y="760730"/>
                  <a:pt x="617220" y="883920"/>
                </a:cubicBezTo>
                <a:cubicBezTo>
                  <a:pt x="850900" y="1007110"/>
                  <a:pt x="1344930" y="999490"/>
                  <a:pt x="1402080" y="922020"/>
                </a:cubicBezTo>
                <a:cubicBezTo>
                  <a:pt x="1459230" y="844550"/>
                  <a:pt x="1121289" y="476181"/>
                  <a:pt x="960120" y="419100"/>
                </a:cubicBezTo>
                <a:lnTo>
                  <a:pt x="594360" y="289560"/>
                </a:lnTo>
                <a:cubicBezTo>
                  <a:pt x="489660" y="252479"/>
                  <a:pt x="541020" y="17780"/>
                  <a:pt x="441960" y="0"/>
                </a:cubicBezTo>
                <a:lnTo>
                  <a:pt x="0" y="182880"/>
                </a:lnTo>
                <a:close/>
              </a:path>
            </a:pathLst>
          </a:custGeom>
          <a:solidFill>
            <a:srgbClr val="00B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Box 11"/>
          <p:cNvSpPr txBox="1">
            <a:spLocks noChangeArrowheads="1"/>
          </p:cNvSpPr>
          <p:nvPr/>
        </p:nvSpPr>
        <p:spPr bwMode="auto">
          <a:xfrm rot="1936656">
            <a:off x="5384789" y="3395310"/>
            <a:ext cx="1271099"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Jerusalem</a:t>
            </a:r>
          </a:p>
        </p:txBody>
      </p:sp>
      <p:sp>
        <p:nvSpPr>
          <p:cNvPr id="5" name="Text Box 11">
            <a:extLst>
              <a:ext uri="{FF2B5EF4-FFF2-40B4-BE49-F238E27FC236}">
                <a16:creationId xmlns:a16="http://schemas.microsoft.com/office/drawing/2014/main" xmlns="" id="{764F828C-1FA8-45C9-9FD9-CE5472FAA5FC}"/>
              </a:ext>
            </a:extLst>
          </p:cNvPr>
          <p:cNvSpPr txBox="1">
            <a:spLocks noChangeArrowheads="1"/>
          </p:cNvSpPr>
          <p:nvPr/>
        </p:nvSpPr>
        <p:spPr bwMode="auto">
          <a:xfrm>
            <a:off x="1467168" y="5542710"/>
            <a:ext cx="2631943" cy="707886"/>
          </a:xfrm>
          <a:prstGeom prst="rect">
            <a:avLst/>
          </a:prstGeom>
          <a:noFill/>
          <a:ln w="9525">
            <a:noFill/>
            <a:miter lim="800000"/>
            <a:headEnd/>
            <a:tailEnd/>
          </a:ln>
          <a:effectLst/>
        </p:spPr>
        <p:txBody>
          <a:bodyPr wrap="square">
            <a:spAutoFit/>
          </a:bodyPr>
          <a:lstStyle/>
          <a:p>
            <a:pPr lvl="0" algn="ctr">
              <a:defRPr/>
            </a:pPr>
            <a:r>
              <a:rPr lang="en-US" sz="2000" kern="0" dirty="0">
                <a:solidFill>
                  <a:sysClr val="window" lastClr="FFFFFF"/>
                </a:solidFill>
                <a:effectLst>
                  <a:glow rad="76200">
                    <a:sysClr val="windowText" lastClr="000000">
                      <a:alpha val="60000"/>
                    </a:sysClr>
                  </a:glow>
                </a:effectLst>
                <a:latin typeface="Calibri" pitchFamily="34" charset="0"/>
                <a:cs typeface="Calibri" pitchFamily="34" charset="0"/>
              </a:rPr>
              <a:t>“mountain that lies before . . . Hinnom”</a:t>
            </a:r>
          </a:p>
        </p:txBody>
      </p:sp>
      <p:sp>
        <p:nvSpPr>
          <p:cNvPr id="6" name="Line 9">
            <a:extLst>
              <a:ext uri="{FF2B5EF4-FFF2-40B4-BE49-F238E27FC236}">
                <a16:creationId xmlns:a16="http://schemas.microsoft.com/office/drawing/2014/main" xmlns="" id="{B2221600-F8D5-4BB9-A3D8-E164D9765E24}"/>
              </a:ext>
            </a:extLst>
          </p:cNvPr>
          <p:cNvSpPr>
            <a:spLocks noChangeShapeType="1"/>
          </p:cNvSpPr>
          <p:nvPr/>
        </p:nvSpPr>
        <p:spPr bwMode="auto">
          <a:xfrm>
            <a:off x="3846576" y="5896653"/>
            <a:ext cx="380999" cy="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30821306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City of David with presumed area of David’s palace (from the southeast)</a:t>
            </a:r>
          </a:p>
        </p:txBody>
      </p:sp>
      <p:sp>
        <p:nvSpPr>
          <p:cNvPr id="3" name="Text Placeholder 2"/>
          <p:cNvSpPr>
            <a:spLocks noGrp="1"/>
          </p:cNvSpPr>
          <p:nvPr>
            <p:ph type="body" sz="quarter" idx="12"/>
          </p:nvPr>
        </p:nvSpPr>
        <p:spPr/>
        <p:txBody>
          <a:bodyPr/>
          <a:lstStyle/>
          <a:p>
            <a:r>
              <a:rPr lang="is-IS" dirty="0"/>
              <a:t>20:3</a:t>
            </a:r>
            <a:endParaRPr lang="en-US" dirty="0"/>
          </a:p>
        </p:txBody>
      </p:sp>
      <p:sp>
        <p:nvSpPr>
          <p:cNvPr id="4" name="Title 3"/>
          <p:cNvSpPr>
            <a:spLocks noGrp="1"/>
          </p:cNvSpPr>
          <p:nvPr>
            <p:ph type="title"/>
          </p:nvPr>
        </p:nvSpPr>
        <p:spPr/>
        <p:txBody>
          <a:bodyPr/>
          <a:lstStyle/>
          <a:p>
            <a:r>
              <a:rPr lang="en-US" dirty="0"/>
              <a:t>And David came to his house at Jerusalem</a:t>
            </a:r>
          </a:p>
        </p:txBody>
      </p:sp>
      <p:pic>
        <p:nvPicPr>
          <p:cNvPr id="7" name="Picture 6" descr="City of David Area G from southeast, tb09130630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262"/>
            <a:ext cx="9144000" cy="6126480"/>
          </a:xfrm>
          <a:prstGeom prst="rect">
            <a:avLst/>
          </a:prstGeom>
        </p:spPr>
      </p:pic>
    </p:spTree>
    <p:extLst>
      <p:ext uri="{BB962C8B-B14F-4D97-AF65-F5344CB8AC3E}">
        <p14:creationId xmlns:p14="http://schemas.microsoft.com/office/powerpoint/2010/main" val="16451398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City of David with presumed area of David’s palace (from the southeast)</a:t>
            </a:r>
          </a:p>
        </p:txBody>
      </p:sp>
      <p:sp>
        <p:nvSpPr>
          <p:cNvPr id="3" name="Text Placeholder 2"/>
          <p:cNvSpPr>
            <a:spLocks noGrp="1"/>
          </p:cNvSpPr>
          <p:nvPr>
            <p:ph type="body" sz="quarter" idx="12"/>
          </p:nvPr>
        </p:nvSpPr>
        <p:spPr/>
        <p:txBody>
          <a:bodyPr/>
          <a:lstStyle/>
          <a:p>
            <a:r>
              <a:rPr lang="is-IS" dirty="0"/>
              <a:t>20:3</a:t>
            </a:r>
            <a:endParaRPr lang="en-US" dirty="0"/>
          </a:p>
        </p:txBody>
      </p:sp>
      <p:sp>
        <p:nvSpPr>
          <p:cNvPr id="4" name="Title 3"/>
          <p:cNvSpPr>
            <a:spLocks noGrp="1"/>
          </p:cNvSpPr>
          <p:nvPr>
            <p:ph type="title"/>
          </p:nvPr>
        </p:nvSpPr>
        <p:spPr/>
        <p:txBody>
          <a:bodyPr/>
          <a:lstStyle/>
          <a:p>
            <a:r>
              <a:rPr lang="en-US" dirty="0"/>
              <a:t>And David came to his house at Jerusalem</a:t>
            </a:r>
          </a:p>
        </p:txBody>
      </p:sp>
      <p:pic>
        <p:nvPicPr>
          <p:cNvPr id="6" name="Picture 5" descr="City of David Area G from southeast, tb09130630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262"/>
            <a:ext cx="9144000" cy="6126480"/>
          </a:xfrm>
          <a:prstGeom prst="rect">
            <a:avLst/>
          </a:prstGeom>
        </p:spPr>
      </p:pic>
      <p:sp>
        <p:nvSpPr>
          <p:cNvPr id="13" name="Line 7"/>
          <p:cNvSpPr>
            <a:spLocks noChangeShapeType="1"/>
          </p:cNvSpPr>
          <p:nvPr/>
        </p:nvSpPr>
        <p:spPr bwMode="auto">
          <a:xfrm>
            <a:off x="2438400" y="1859542"/>
            <a:ext cx="609600" cy="990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4" name="Text Box 13"/>
          <p:cNvSpPr txBox="1">
            <a:spLocks noChangeArrowheads="1"/>
          </p:cNvSpPr>
          <p:nvPr/>
        </p:nvSpPr>
        <p:spPr bwMode="auto">
          <a:xfrm>
            <a:off x="0" y="1478542"/>
            <a:ext cx="273068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Stepped Stone Structure</a:t>
            </a:r>
          </a:p>
        </p:txBody>
      </p:sp>
      <p:sp>
        <p:nvSpPr>
          <p:cNvPr id="15" name="Line 7"/>
          <p:cNvSpPr>
            <a:spLocks noChangeShapeType="1"/>
          </p:cNvSpPr>
          <p:nvPr/>
        </p:nvSpPr>
        <p:spPr bwMode="auto">
          <a:xfrm>
            <a:off x="1905000" y="3535942"/>
            <a:ext cx="914400" cy="6096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6" name="Text Box 13"/>
          <p:cNvSpPr txBox="1">
            <a:spLocks noChangeArrowheads="1"/>
          </p:cNvSpPr>
          <p:nvPr/>
        </p:nvSpPr>
        <p:spPr bwMode="auto">
          <a:xfrm>
            <a:off x="228600" y="3288232"/>
            <a:ext cx="170038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House of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Ahiel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7" name="Line 7"/>
          <p:cNvSpPr>
            <a:spLocks noChangeShapeType="1"/>
          </p:cNvSpPr>
          <p:nvPr/>
        </p:nvSpPr>
        <p:spPr bwMode="auto">
          <a:xfrm flipH="1" flipV="1">
            <a:off x="4495800" y="2088142"/>
            <a:ext cx="1447800" cy="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8" name="Text Box 13"/>
          <p:cNvSpPr txBox="1">
            <a:spLocks noChangeArrowheads="1"/>
          </p:cNvSpPr>
          <p:nvPr/>
        </p:nvSpPr>
        <p:spPr bwMode="auto">
          <a:xfrm>
            <a:off x="5928569" y="1859542"/>
            <a:ext cx="176763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Palace of David</a:t>
            </a:r>
          </a:p>
        </p:txBody>
      </p:sp>
    </p:spTree>
    <p:extLst>
      <p:ext uri="{BB962C8B-B14F-4D97-AF65-F5344CB8AC3E}">
        <p14:creationId xmlns:p14="http://schemas.microsoft.com/office/powerpoint/2010/main" val="3823058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Stepped Stone Structure and the “Palace of David” in the City of David</a:t>
            </a:r>
          </a:p>
        </p:txBody>
      </p:sp>
      <p:sp>
        <p:nvSpPr>
          <p:cNvPr id="3" name="Text Placeholder 2"/>
          <p:cNvSpPr>
            <a:spLocks noGrp="1"/>
          </p:cNvSpPr>
          <p:nvPr>
            <p:ph type="body" sz="quarter" idx="12"/>
          </p:nvPr>
        </p:nvSpPr>
        <p:spPr/>
        <p:txBody>
          <a:bodyPr/>
          <a:lstStyle/>
          <a:p>
            <a:r>
              <a:rPr lang="is-IS" dirty="0"/>
              <a:t>20:3</a:t>
            </a:r>
            <a:endParaRPr lang="en-US" dirty="0"/>
          </a:p>
        </p:txBody>
      </p:sp>
      <p:sp>
        <p:nvSpPr>
          <p:cNvPr id="4" name="Title 3"/>
          <p:cNvSpPr>
            <a:spLocks noGrp="1"/>
          </p:cNvSpPr>
          <p:nvPr>
            <p:ph type="title"/>
          </p:nvPr>
        </p:nvSpPr>
        <p:spPr/>
        <p:txBody>
          <a:bodyPr/>
          <a:lstStyle/>
          <a:p>
            <a:r>
              <a:rPr lang="en-US" dirty="0"/>
              <a:t>And David came to his house at Jerusalem</a:t>
            </a:r>
          </a:p>
        </p:txBody>
      </p:sp>
      <p:pic>
        <p:nvPicPr>
          <p:cNvPr id="6" name="Picture 5" descr="City of David Area G, Stepped Stone Structure and Palace of David, tb05190776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32875049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Excavations near the “Palace of David” in the City of David</a:t>
            </a:r>
          </a:p>
        </p:txBody>
      </p:sp>
      <p:sp>
        <p:nvSpPr>
          <p:cNvPr id="3" name="Text Placeholder 2"/>
          <p:cNvSpPr>
            <a:spLocks noGrp="1"/>
          </p:cNvSpPr>
          <p:nvPr>
            <p:ph type="body" sz="quarter" idx="12"/>
          </p:nvPr>
        </p:nvSpPr>
        <p:spPr/>
        <p:txBody>
          <a:bodyPr/>
          <a:lstStyle/>
          <a:p>
            <a:r>
              <a:rPr lang="is-IS" dirty="0"/>
              <a:t>20:3</a:t>
            </a:r>
            <a:endParaRPr lang="en-US" dirty="0"/>
          </a:p>
        </p:txBody>
      </p:sp>
      <p:sp>
        <p:nvSpPr>
          <p:cNvPr id="4" name="Title 3"/>
          <p:cNvSpPr>
            <a:spLocks noGrp="1"/>
          </p:cNvSpPr>
          <p:nvPr>
            <p:ph type="title"/>
          </p:nvPr>
        </p:nvSpPr>
        <p:spPr/>
        <p:txBody>
          <a:bodyPr/>
          <a:lstStyle/>
          <a:p>
            <a:r>
              <a:rPr lang="en-US" dirty="0"/>
              <a:t>And David came to his house at Jerusalem</a:t>
            </a:r>
          </a:p>
        </p:txBody>
      </p:sp>
      <p:pic>
        <p:nvPicPr>
          <p:cNvPr id="7" name="Picture 6" descr="City of David, Palace of David excavation area, tb102306085.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68247"/>
            <a:ext cx="9144000" cy="6121506"/>
          </a:xfrm>
          <a:prstGeom prst="rect">
            <a:avLst/>
          </a:prstGeom>
        </p:spPr>
      </p:pic>
    </p:spTree>
    <p:extLst>
      <p:ext uri="{BB962C8B-B14F-4D97-AF65-F5344CB8AC3E}">
        <p14:creationId xmlns:p14="http://schemas.microsoft.com/office/powerpoint/2010/main" val="3716496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7724"/>
            <a:ext cx="9144000" cy="6702552"/>
          </a:xfrm>
          <a:prstGeom prst="rect">
            <a:avLst/>
          </a:prstGeom>
        </p:spPr>
      </p:pic>
      <p:grpSp>
        <p:nvGrpSpPr>
          <p:cNvPr id="7" name="Group 6"/>
          <p:cNvGrpSpPr/>
          <p:nvPr/>
        </p:nvGrpSpPr>
        <p:grpSpPr>
          <a:xfrm>
            <a:off x="0" y="77724"/>
            <a:ext cx="9144000" cy="6702552"/>
            <a:chOff x="0" y="77724"/>
            <a:chExt cx="9144000" cy="6702552"/>
          </a:xfrm>
        </p:grpSpPr>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7724"/>
              <a:ext cx="9144000" cy="6702552"/>
            </a:xfrm>
            <a:prstGeom prst="rect">
              <a:avLst/>
            </a:prstGeom>
          </p:spPr>
        </p:pic>
        <p:sp>
          <p:nvSpPr>
            <p:cNvPr id="5" name="Freeform 4"/>
            <p:cNvSpPr/>
            <p:nvPr/>
          </p:nvSpPr>
          <p:spPr>
            <a:xfrm>
              <a:off x="7112000" y="5239545"/>
              <a:ext cx="95250" cy="113248"/>
            </a:xfrm>
            <a:custGeom>
              <a:avLst/>
              <a:gdLst>
                <a:gd name="connsiteX0" fmla="*/ 6350 w 101600"/>
                <a:gd name="connsiteY0" fmla="*/ 0 h 114300"/>
                <a:gd name="connsiteX1" fmla="*/ 101600 w 101600"/>
                <a:gd name="connsiteY1" fmla="*/ 82550 h 114300"/>
                <a:gd name="connsiteX2" fmla="*/ 6350 w 101600"/>
                <a:gd name="connsiteY2" fmla="*/ 57150 h 114300"/>
                <a:gd name="connsiteX3" fmla="*/ 101600 w 101600"/>
                <a:gd name="connsiteY3" fmla="*/ 107950 h 114300"/>
                <a:gd name="connsiteX4" fmla="*/ 0 w 101600"/>
                <a:gd name="connsiteY4" fmla="*/ 114300 h 114300"/>
                <a:gd name="connsiteX0" fmla="*/ 0 w 95250"/>
                <a:gd name="connsiteY0" fmla="*/ 0 h 116682"/>
                <a:gd name="connsiteX1" fmla="*/ 95250 w 95250"/>
                <a:gd name="connsiteY1" fmla="*/ 82550 h 116682"/>
                <a:gd name="connsiteX2" fmla="*/ 0 w 95250"/>
                <a:gd name="connsiteY2" fmla="*/ 57150 h 116682"/>
                <a:gd name="connsiteX3" fmla="*/ 95250 w 95250"/>
                <a:gd name="connsiteY3" fmla="*/ 107950 h 116682"/>
                <a:gd name="connsiteX4" fmla="*/ 41275 w 95250"/>
                <a:gd name="connsiteY4" fmla="*/ 116682 h 116682"/>
                <a:gd name="connsiteX0" fmla="*/ 0 w 95250"/>
                <a:gd name="connsiteY0" fmla="*/ 0 h 117475"/>
                <a:gd name="connsiteX1" fmla="*/ 95250 w 95250"/>
                <a:gd name="connsiteY1" fmla="*/ 82550 h 117475"/>
                <a:gd name="connsiteX2" fmla="*/ 0 w 95250"/>
                <a:gd name="connsiteY2" fmla="*/ 57150 h 117475"/>
                <a:gd name="connsiteX3" fmla="*/ 95250 w 95250"/>
                <a:gd name="connsiteY3" fmla="*/ 117475 h 117475"/>
                <a:gd name="connsiteX4" fmla="*/ 41275 w 95250"/>
                <a:gd name="connsiteY4" fmla="*/ 116682 h 117475"/>
                <a:gd name="connsiteX0" fmla="*/ 0 w 95250"/>
                <a:gd name="connsiteY0" fmla="*/ 0 h 117475"/>
                <a:gd name="connsiteX1" fmla="*/ 95250 w 95250"/>
                <a:gd name="connsiteY1" fmla="*/ 82550 h 117475"/>
                <a:gd name="connsiteX2" fmla="*/ 0 w 95250"/>
                <a:gd name="connsiteY2" fmla="*/ 57150 h 117475"/>
                <a:gd name="connsiteX3" fmla="*/ 95250 w 95250"/>
                <a:gd name="connsiteY3" fmla="*/ 117475 h 117475"/>
                <a:gd name="connsiteX4" fmla="*/ 41275 w 95250"/>
                <a:gd name="connsiteY4" fmla="*/ 116682 h 117475"/>
                <a:gd name="connsiteX0" fmla="*/ 14288 w 95250"/>
                <a:gd name="connsiteY0" fmla="*/ 0 h 110331"/>
                <a:gd name="connsiteX1" fmla="*/ 95250 w 95250"/>
                <a:gd name="connsiteY1" fmla="*/ 75406 h 110331"/>
                <a:gd name="connsiteX2" fmla="*/ 0 w 95250"/>
                <a:gd name="connsiteY2" fmla="*/ 50006 h 110331"/>
                <a:gd name="connsiteX3" fmla="*/ 95250 w 95250"/>
                <a:gd name="connsiteY3" fmla="*/ 110331 h 110331"/>
                <a:gd name="connsiteX4" fmla="*/ 41275 w 95250"/>
                <a:gd name="connsiteY4" fmla="*/ 109538 h 110331"/>
                <a:gd name="connsiteX0" fmla="*/ 14288 w 95250"/>
                <a:gd name="connsiteY0" fmla="*/ 0 h 110331"/>
                <a:gd name="connsiteX1" fmla="*/ 95250 w 95250"/>
                <a:gd name="connsiteY1" fmla="*/ 75406 h 110331"/>
                <a:gd name="connsiteX2" fmla="*/ 0 w 95250"/>
                <a:gd name="connsiteY2" fmla="*/ 50006 h 110331"/>
                <a:gd name="connsiteX3" fmla="*/ 95250 w 95250"/>
                <a:gd name="connsiteY3" fmla="*/ 110331 h 110331"/>
                <a:gd name="connsiteX4" fmla="*/ 41275 w 95250"/>
                <a:gd name="connsiteY4" fmla="*/ 109538 h 110331"/>
                <a:gd name="connsiteX0" fmla="*/ 14288 w 95250"/>
                <a:gd name="connsiteY0" fmla="*/ 0 h 113248"/>
                <a:gd name="connsiteX1" fmla="*/ 95250 w 95250"/>
                <a:gd name="connsiteY1" fmla="*/ 75406 h 113248"/>
                <a:gd name="connsiteX2" fmla="*/ 0 w 95250"/>
                <a:gd name="connsiteY2" fmla="*/ 50006 h 113248"/>
                <a:gd name="connsiteX3" fmla="*/ 95250 w 95250"/>
                <a:gd name="connsiteY3" fmla="*/ 110331 h 113248"/>
                <a:gd name="connsiteX4" fmla="*/ 41275 w 95250"/>
                <a:gd name="connsiteY4" fmla="*/ 109538 h 113248"/>
                <a:gd name="connsiteX0" fmla="*/ 14288 w 95250"/>
                <a:gd name="connsiteY0" fmla="*/ 0 h 113248"/>
                <a:gd name="connsiteX1" fmla="*/ 95250 w 95250"/>
                <a:gd name="connsiteY1" fmla="*/ 75406 h 113248"/>
                <a:gd name="connsiteX2" fmla="*/ 0 w 95250"/>
                <a:gd name="connsiteY2" fmla="*/ 50006 h 113248"/>
                <a:gd name="connsiteX3" fmla="*/ 95250 w 95250"/>
                <a:gd name="connsiteY3" fmla="*/ 110331 h 113248"/>
                <a:gd name="connsiteX4" fmla="*/ 22225 w 95250"/>
                <a:gd name="connsiteY4" fmla="*/ 109538 h 113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113248">
                  <a:moveTo>
                    <a:pt x="14288" y="0"/>
                  </a:moveTo>
                  <a:cubicBezTo>
                    <a:pt x="57944" y="25136"/>
                    <a:pt x="89694" y="47889"/>
                    <a:pt x="95250" y="75406"/>
                  </a:cubicBezTo>
                  <a:lnTo>
                    <a:pt x="0" y="50006"/>
                  </a:lnTo>
                  <a:lnTo>
                    <a:pt x="95250" y="110331"/>
                  </a:lnTo>
                  <a:cubicBezTo>
                    <a:pt x="79640" y="117210"/>
                    <a:pt x="40217" y="109802"/>
                    <a:pt x="22225" y="109538"/>
                  </a:cubicBezTo>
                </a:path>
              </a:pathLst>
            </a:custGeom>
            <a:noFill/>
            <a:ln w="19050" cap="rnd">
              <a:solidFill>
                <a:srgbClr val="010000">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7103269" y="5376364"/>
              <a:ext cx="200025" cy="110036"/>
            </a:xfrm>
            <a:custGeom>
              <a:avLst/>
              <a:gdLst>
                <a:gd name="connsiteX0" fmla="*/ 71437 w 200025"/>
                <a:gd name="connsiteY0" fmla="*/ 23812 h 109537"/>
                <a:gd name="connsiteX1" fmla="*/ 80962 w 200025"/>
                <a:gd name="connsiteY1" fmla="*/ 88106 h 109537"/>
                <a:gd name="connsiteX2" fmla="*/ 0 w 200025"/>
                <a:gd name="connsiteY2" fmla="*/ 0 h 109537"/>
                <a:gd name="connsiteX3" fmla="*/ 164306 w 200025"/>
                <a:gd name="connsiteY3" fmla="*/ 57150 h 109537"/>
                <a:gd name="connsiteX4" fmla="*/ 200025 w 200025"/>
                <a:gd name="connsiteY4" fmla="*/ 109537 h 109537"/>
                <a:gd name="connsiteX0" fmla="*/ 71437 w 200025"/>
                <a:gd name="connsiteY0" fmla="*/ 24229 h 109954"/>
                <a:gd name="connsiteX1" fmla="*/ 80962 w 200025"/>
                <a:gd name="connsiteY1" fmla="*/ 88523 h 109954"/>
                <a:gd name="connsiteX2" fmla="*/ 0 w 200025"/>
                <a:gd name="connsiteY2" fmla="*/ 417 h 109954"/>
                <a:gd name="connsiteX3" fmla="*/ 164306 w 200025"/>
                <a:gd name="connsiteY3" fmla="*/ 57567 h 109954"/>
                <a:gd name="connsiteX4" fmla="*/ 200025 w 200025"/>
                <a:gd name="connsiteY4" fmla="*/ 109954 h 109954"/>
                <a:gd name="connsiteX0" fmla="*/ 71437 w 200025"/>
                <a:gd name="connsiteY0" fmla="*/ 24311 h 110036"/>
                <a:gd name="connsiteX1" fmla="*/ 80962 w 200025"/>
                <a:gd name="connsiteY1" fmla="*/ 88605 h 110036"/>
                <a:gd name="connsiteX2" fmla="*/ 0 w 200025"/>
                <a:gd name="connsiteY2" fmla="*/ 499 h 110036"/>
                <a:gd name="connsiteX3" fmla="*/ 164306 w 200025"/>
                <a:gd name="connsiteY3" fmla="*/ 57649 h 110036"/>
                <a:gd name="connsiteX4" fmla="*/ 200025 w 200025"/>
                <a:gd name="connsiteY4" fmla="*/ 110036 h 110036"/>
                <a:gd name="connsiteX0" fmla="*/ 71437 w 200025"/>
                <a:gd name="connsiteY0" fmla="*/ 24311 h 110036"/>
                <a:gd name="connsiteX1" fmla="*/ 71437 w 200025"/>
                <a:gd name="connsiteY1" fmla="*/ 69555 h 110036"/>
                <a:gd name="connsiteX2" fmla="*/ 0 w 200025"/>
                <a:gd name="connsiteY2" fmla="*/ 499 h 110036"/>
                <a:gd name="connsiteX3" fmla="*/ 164306 w 200025"/>
                <a:gd name="connsiteY3" fmla="*/ 57649 h 110036"/>
                <a:gd name="connsiteX4" fmla="*/ 200025 w 200025"/>
                <a:gd name="connsiteY4" fmla="*/ 110036 h 110036"/>
                <a:gd name="connsiteX0" fmla="*/ 71437 w 200025"/>
                <a:gd name="connsiteY0" fmla="*/ 24311 h 110036"/>
                <a:gd name="connsiteX1" fmla="*/ 64293 w 200025"/>
                <a:gd name="connsiteY1" fmla="*/ 62411 h 110036"/>
                <a:gd name="connsiteX2" fmla="*/ 0 w 200025"/>
                <a:gd name="connsiteY2" fmla="*/ 499 h 110036"/>
                <a:gd name="connsiteX3" fmla="*/ 164306 w 200025"/>
                <a:gd name="connsiteY3" fmla="*/ 57649 h 110036"/>
                <a:gd name="connsiteX4" fmla="*/ 200025 w 200025"/>
                <a:gd name="connsiteY4" fmla="*/ 110036 h 110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5" h="110036">
                  <a:moveTo>
                    <a:pt x="71437" y="24311"/>
                  </a:moveTo>
                  <a:lnTo>
                    <a:pt x="64293" y="62411"/>
                  </a:lnTo>
                  <a:lnTo>
                    <a:pt x="0" y="499"/>
                  </a:lnTo>
                  <a:cubicBezTo>
                    <a:pt x="13891" y="-4660"/>
                    <a:pt x="136978" y="31232"/>
                    <a:pt x="164306" y="57649"/>
                  </a:cubicBezTo>
                  <a:cubicBezTo>
                    <a:pt x="188118" y="80667"/>
                    <a:pt x="188119" y="92574"/>
                    <a:pt x="200025" y="110036"/>
                  </a:cubicBezTo>
                </a:path>
              </a:pathLst>
            </a:custGeom>
            <a:noFill/>
            <a:ln w="19050" cap="rnd">
              <a:solidFill>
                <a:srgbClr val="010000">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7126401" y="5465696"/>
              <a:ext cx="114980" cy="73181"/>
            </a:xfrm>
            <a:custGeom>
              <a:avLst/>
              <a:gdLst>
                <a:gd name="connsiteX0" fmla="*/ 0 w 114300"/>
                <a:gd name="connsiteY0" fmla="*/ 0 h 66675"/>
                <a:gd name="connsiteX1" fmla="*/ 52388 w 114300"/>
                <a:gd name="connsiteY1" fmla="*/ 66675 h 66675"/>
                <a:gd name="connsiteX2" fmla="*/ 114300 w 114300"/>
                <a:gd name="connsiteY2" fmla="*/ 61913 h 66675"/>
                <a:gd name="connsiteX3" fmla="*/ 90488 w 114300"/>
                <a:gd name="connsiteY3" fmla="*/ 26194 h 66675"/>
                <a:gd name="connsiteX4" fmla="*/ 0 w 114300"/>
                <a:gd name="connsiteY4" fmla="*/ 0 h 66675"/>
                <a:gd name="connsiteX0" fmla="*/ 680 w 114980"/>
                <a:gd name="connsiteY0" fmla="*/ 0 h 71527"/>
                <a:gd name="connsiteX1" fmla="*/ 53068 w 114980"/>
                <a:gd name="connsiteY1" fmla="*/ 66675 h 71527"/>
                <a:gd name="connsiteX2" fmla="*/ 114980 w 114980"/>
                <a:gd name="connsiteY2" fmla="*/ 61913 h 71527"/>
                <a:gd name="connsiteX3" fmla="*/ 91168 w 114980"/>
                <a:gd name="connsiteY3" fmla="*/ 26194 h 71527"/>
                <a:gd name="connsiteX4" fmla="*/ 680 w 114980"/>
                <a:gd name="connsiteY4" fmla="*/ 0 h 71527"/>
                <a:gd name="connsiteX0" fmla="*/ 680 w 114980"/>
                <a:gd name="connsiteY0" fmla="*/ 1654 h 73181"/>
                <a:gd name="connsiteX1" fmla="*/ 53068 w 114980"/>
                <a:gd name="connsiteY1" fmla="*/ 68329 h 73181"/>
                <a:gd name="connsiteX2" fmla="*/ 114980 w 114980"/>
                <a:gd name="connsiteY2" fmla="*/ 63567 h 73181"/>
                <a:gd name="connsiteX3" fmla="*/ 91168 w 114980"/>
                <a:gd name="connsiteY3" fmla="*/ 27848 h 73181"/>
                <a:gd name="connsiteX4" fmla="*/ 680 w 114980"/>
                <a:gd name="connsiteY4" fmla="*/ 1654 h 7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980" h="73181">
                  <a:moveTo>
                    <a:pt x="680" y="1654"/>
                  </a:moveTo>
                  <a:cubicBezTo>
                    <a:pt x="-5670" y="8401"/>
                    <a:pt x="34018" y="58010"/>
                    <a:pt x="53068" y="68329"/>
                  </a:cubicBezTo>
                  <a:cubicBezTo>
                    <a:pt x="72118" y="78648"/>
                    <a:pt x="108630" y="70314"/>
                    <a:pt x="114980" y="63567"/>
                  </a:cubicBezTo>
                  <a:lnTo>
                    <a:pt x="91168" y="27848"/>
                  </a:lnTo>
                  <a:cubicBezTo>
                    <a:pt x="79151" y="9821"/>
                    <a:pt x="7030" y="-5093"/>
                    <a:pt x="680" y="1654"/>
                  </a:cubicBezTo>
                  <a:close/>
                </a:path>
              </a:pathLst>
            </a:custGeom>
            <a:noFill/>
            <a:ln w="19050" cap="rnd">
              <a:solidFill>
                <a:srgbClr val="010000">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Line 11"/>
            <p:cNvSpPr>
              <a:spLocks noChangeShapeType="1"/>
            </p:cNvSpPr>
            <p:nvPr/>
          </p:nvSpPr>
          <p:spPr bwMode="auto">
            <a:xfrm flipH="1">
              <a:off x="7159625" y="4838969"/>
              <a:ext cx="24266" cy="314056"/>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2" name="Text Box 18"/>
            <p:cNvSpPr txBox="1">
              <a:spLocks noChangeArrowheads="1"/>
            </p:cNvSpPr>
            <p:nvPr/>
          </p:nvSpPr>
          <p:spPr bwMode="auto">
            <a:xfrm>
              <a:off x="6666306" y="4475125"/>
              <a:ext cx="103425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“Sheba”</a:t>
              </a:r>
            </a:p>
          </p:txBody>
        </p:sp>
      </p:grpSp>
      <p:sp>
        <p:nvSpPr>
          <p:cNvPr id="2" name="Text Placeholder 1"/>
          <p:cNvSpPr>
            <a:spLocks noGrp="1"/>
          </p:cNvSpPr>
          <p:nvPr>
            <p:ph type="body" sz="quarter" idx="10"/>
          </p:nvPr>
        </p:nvSpPr>
        <p:spPr/>
        <p:txBody>
          <a:bodyPr/>
          <a:lstStyle/>
          <a:p>
            <a:r>
              <a:rPr lang="en-US" dirty="0"/>
              <a:t>Samaria Ostraca 1, 17, and 2, mentioning a “Sheba,” 8th century BC </a:t>
            </a:r>
          </a:p>
        </p:txBody>
      </p:sp>
      <p:sp>
        <p:nvSpPr>
          <p:cNvPr id="3" name="Text Placeholder 2"/>
          <p:cNvSpPr>
            <a:spLocks noGrp="1"/>
          </p:cNvSpPr>
          <p:nvPr>
            <p:ph type="body" sz="quarter" idx="12"/>
          </p:nvPr>
        </p:nvSpPr>
        <p:spPr/>
        <p:txBody>
          <a:bodyPr/>
          <a:lstStyle/>
          <a:p>
            <a:r>
              <a:rPr lang="en-US" dirty="0"/>
              <a:t>20:1</a:t>
            </a:r>
          </a:p>
        </p:txBody>
      </p:sp>
      <p:sp>
        <p:nvSpPr>
          <p:cNvPr id="4" name="Title 3"/>
          <p:cNvSpPr>
            <a:spLocks noGrp="1"/>
          </p:cNvSpPr>
          <p:nvPr>
            <p:ph type="title"/>
          </p:nvPr>
        </p:nvSpPr>
        <p:spPr/>
        <p:txBody>
          <a:bodyPr/>
          <a:lstStyle/>
          <a:p>
            <a:r>
              <a:rPr lang="en-US" dirty="0"/>
              <a:t>There happened to be a worthless man whose name was Sheba, the son of </a:t>
            </a:r>
            <a:r>
              <a:rPr lang="en-US" dirty="0" err="1"/>
              <a:t>Bichri</a:t>
            </a:r>
            <a:r>
              <a:rPr lang="en-US" dirty="0"/>
              <a:t>, a Benjamite</a:t>
            </a:r>
          </a:p>
        </p:txBody>
      </p:sp>
    </p:spTree>
    <p:extLst>
      <p:ext uri="{BB962C8B-B14F-4D97-AF65-F5344CB8AC3E}">
        <p14:creationId xmlns:p14="http://schemas.microsoft.com/office/powerpoint/2010/main" val="8906929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Large Stone Structure near the “Palace of David” in the City of David</a:t>
            </a:r>
          </a:p>
        </p:txBody>
      </p:sp>
      <p:sp>
        <p:nvSpPr>
          <p:cNvPr id="3" name="Text Placeholder 2"/>
          <p:cNvSpPr>
            <a:spLocks noGrp="1"/>
          </p:cNvSpPr>
          <p:nvPr>
            <p:ph type="body" sz="quarter" idx="12"/>
          </p:nvPr>
        </p:nvSpPr>
        <p:spPr/>
        <p:txBody>
          <a:bodyPr/>
          <a:lstStyle/>
          <a:p>
            <a:r>
              <a:rPr lang="is-IS" dirty="0"/>
              <a:t>20:3</a:t>
            </a:r>
            <a:endParaRPr lang="en-US" dirty="0"/>
          </a:p>
        </p:txBody>
      </p:sp>
      <p:sp>
        <p:nvSpPr>
          <p:cNvPr id="4" name="Title 3"/>
          <p:cNvSpPr>
            <a:spLocks noGrp="1"/>
          </p:cNvSpPr>
          <p:nvPr>
            <p:ph type="title"/>
          </p:nvPr>
        </p:nvSpPr>
        <p:spPr/>
        <p:txBody>
          <a:bodyPr/>
          <a:lstStyle/>
          <a:p>
            <a:r>
              <a:rPr lang="en-US" dirty="0"/>
              <a:t>And David came to his house at Jerusalem</a:t>
            </a:r>
          </a:p>
        </p:txBody>
      </p:sp>
      <p:pic>
        <p:nvPicPr>
          <p:cNvPr id="6" name="Picture 5" descr="City of David, Palace of David area, large stone wall, tb10230618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9247898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Large Stone Structure near the “Palace of David” in the City of David</a:t>
            </a:r>
          </a:p>
        </p:txBody>
      </p:sp>
      <p:sp>
        <p:nvSpPr>
          <p:cNvPr id="3" name="Text Placeholder 2"/>
          <p:cNvSpPr>
            <a:spLocks noGrp="1"/>
          </p:cNvSpPr>
          <p:nvPr>
            <p:ph type="body" sz="quarter" idx="12"/>
          </p:nvPr>
        </p:nvSpPr>
        <p:spPr/>
        <p:txBody>
          <a:bodyPr/>
          <a:lstStyle/>
          <a:p>
            <a:r>
              <a:rPr lang="is-IS" dirty="0"/>
              <a:t>20:3</a:t>
            </a:r>
            <a:endParaRPr lang="en-US" dirty="0"/>
          </a:p>
        </p:txBody>
      </p:sp>
      <p:sp>
        <p:nvSpPr>
          <p:cNvPr id="4" name="Title 3"/>
          <p:cNvSpPr>
            <a:spLocks noGrp="1"/>
          </p:cNvSpPr>
          <p:nvPr>
            <p:ph type="title"/>
          </p:nvPr>
        </p:nvSpPr>
        <p:spPr/>
        <p:txBody>
          <a:bodyPr/>
          <a:lstStyle/>
          <a:p>
            <a:r>
              <a:rPr lang="en-US" dirty="0"/>
              <a:t>And David came to his house at Jerusalem</a:t>
            </a:r>
          </a:p>
        </p:txBody>
      </p:sp>
      <p:pic>
        <p:nvPicPr>
          <p:cNvPr id="5" name="Picture 4" descr="City of David, Palace of David area, large stone wall, tb10230617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7443780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amaritan Passover, women's place at ceremony, mat01871.jpg"/>
          <p:cNvPicPr>
            <a:picLocks noChangeAspect="1"/>
          </p:cNvPicPr>
          <p:nvPr/>
        </p:nvPicPr>
        <p:blipFill rotWithShape="1">
          <a:blip r:embed="rId3">
            <a:extLst>
              <a:ext uri="{28A0092B-C50C-407E-A947-70E740481C1C}">
                <a14:useLocalDpi xmlns:a14="http://schemas.microsoft.com/office/drawing/2010/main" val="0"/>
              </a:ext>
            </a:extLst>
          </a:blip>
          <a:srcRect t="1464"/>
          <a:stretch/>
        </p:blipFill>
        <p:spPr>
          <a:xfrm>
            <a:off x="0" y="45676"/>
            <a:ext cx="9144000" cy="6766649"/>
          </a:xfrm>
          <a:prstGeom prst="rect">
            <a:avLst/>
          </a:prstGeom>
        </p:spPr>
      </p:pic>
      <p:sp>
        <p:nvSpPr>
          <p:cNvPr id="2" name="Text Placeholder 1"/>
          <p:cNvSpPr>
            <a:spLocks noGrp="1"/>
          </p:cNvSpPr>
          <p:nvPr>
            <p:ph type="body" sz="quarter" idx="10"/>
          </p:nvPr>
        </p:nvSpPr>
        <p:spPr/>
        <p:txBody>
          <a:bodyPr/>
          <a:lstStyle/>
          <a:p>
            <a:r>
              <a:rPr lang="en-US" dirty="0"/>
              <a:t>Samaritan women watching a ceremony during the Passover celebration on Mount Gerizim</a:t>
            </a:r>
          </a:p>
        </p:txBody>
      </p:sp>
      <p:sp>
        <p:nvSpPr>
          <p:cNvPr id="3" name="Text Placeholder 2"/>
          <p:cNvSpPr>
            <a:spLocks noGrp="1"/>
          </p:cNvSpPr>
          <p:nvPr>
            <p:ph type="body" sz="quarter" idx="12"/>
          </p:nvPr>
        </p:nvSpPr>
        <p:spPr/>
        <p:txBody>
          <a:bodyPr/>
          <a:lstStyle/>
          <a:p>
            <a:r>
              <a:rPr lang="en-US" dirty="0"/>
              <a:t>20:3</a:t>
            </a:r>
          </a:p>
        </p:txBody>
      </p:sp>
      <p:sp>
        <p:nvSpPr>
          <p:cNvPr id="4" name="Title 3"/>
          <p:cNvSpPr>
            <a:spLocks noGrp="1"/>
          </p:cNvSpPr>
          <p:nvPr>
            <p:ph type="title"/>
          </p:nvPr>
        </p:nvSpPr>
        <p:spPr/>
        <p:txBody>
          <a:bodyPr/>
          <a:lstStyle/>
          <a:p>
            <a:r>
              <a:rPr lang="en-US" dirty="0"/>
              <a:t>The king took his ten concubines whom he had left to keep the house</a:t>
            </a:r>
          </a:p>
        </p:txBody>
      </p:sp>
    </p:spTree>
    <p:extLst>
      <p:ext uri="{BB962C8B-B14F-4D97-AF65-F5344CB8AC3E}">
        <p14:creationId xmlns:p14="http://schemas.microsoft.com/office/powerpoint/2010/main" val="3762348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Getty Villa\Assyrian reliefs\Relief of banquet of Ashurbanipal, Assyrian, from north palace at Nineveh, 645-640 BC, tb100919348.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Ashurbanipal dining with his wife, from Nineveh, 7th century BC</a:t>
            </a:r>
          </a:p>
        </p:txBody>
      </p:sp>
      <p:sp>
        <p:nvSpPr>
          <p:cNvPr id="3" name="Text Placeholder 2"/>
          <p:cNvSpPr>
            <a:spLocks noGrp="1"/>
          </p:cNvSpPr>
          <p:nvPr>
            <p:ph type="body" sz="quarter" idx="12"/>
          </p:nvPr>
        </p:nvSpPr>
        <p:spPr/>
        <p:txBody>
          <a:bodyPr/>
          <a:lstStyle/>
          <a:p>
            <a:r>
              <a:rPr lang="en-US" dirty="0"/>
              <a:t>20:3</a:t>
            </a:r>
          </a:p>
        </p:txBody>
      </p:sp>
      <p:sp>
        <p:nvSpPr>
          <p:cNvPr id="4" name="Title 3"/>
          <p:cNvSpPr>
            <a:spLocks noGrp="1"/>
          </p:cNvSpPr>
          <p:nvPr>
            <p:ph type="title"/>
          </p:nvPr>
        </p:nvSpPr>
        <p:spPr/>
        <p:txBody>
          <a:bodyPr/>
          <a:lstStyle/>
          <a:p>
            <a:r>
              <a:rPr lang="en-US" dirty="0"/>
              <a:t>And placed them under guard and provided them with food, but he did not go in to them </a:t>
            </a:r>
          </a:p>
        </p:txBody>
      </p:sp>
    </p:spTree>
    <p:extLst>
      <p:ext uri="{BB962C8B-B14F-4D97-AF65-F5344CB8AC3E}">
        <p14:creationId xmlns:p14="http://schemas.microsoft.com/office/powerpoint/2010/main" val="9653277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5448"/>
            <a:ext cx="9144000" cy="6547104"/>
          </a:xfrm>
          <a:prstGeom prst="rect">
            <a:avLst/>
          </a:prstGeom>
        </p:spPr>
      </p:pic>
      <p:sp>
        <p:nvSpPr>
          <p:cNvPr id="2" name="Text Placeholder 1"/>
          <p:cNvSpPr>
            <a:spLocks noGrp="1"/>
          </p:cNvSpPr>
          <p:nvPr>
            <p:ph type="body" sz="quarter" idx="10"/>
          </p:nvPr>
        </p:nvSpPr>
        <p:spPr/>
        <p:txBody>
          <a:bodyPr/>
          <a:lstStyle/>
          <a:p>
            <a:r>
              <a:rPr lang="en-US" dirty="0"/>
              <a:t>Assyrian king giving orders to his general, from Nimrud, 9th century BC</a:t>
            </a:r>
          </a:p>
        </p:txBody>
      </p:sp>
      <p:sp>
        <p:nvSpPr>
          <p:cNvPr id="3" name="Text Placeholder 2"/>
          <p:cNvSpPr>
            <a:spLocks noGrp="1"/>
          </p:cNvSpPr>
          <p:nvPr>
            <p:ph type="body" sz="quarter" idx="12"/>
          </p:nvPr>
        </p:nvSpPr>
        <p:spPr/>
        <p:txBody>
          <a:bodyPr/>
          <a:lstStyle/>
          <a:p>
            <a:r>
              <a:rPr lang="en-US" dirty="0"/>
              <a:t>20:4</a:t>
            </a:r>
          </a:p>
        </p:txBody>
      </p:sp>
      <p:sp>
        <p:nvSpPr>
          <p:cNvPr id="4" name="Title 3"/>
          <p:cNvSpPr>
            <a:spLocks noGrp="1"/>
          </p:cNvSpPr>
          <p:nvPr>
            <p:ph type="title"/>
          </p:nvPr>
        </p:nvSpPr>
        <p:spPr/>
        <p:txBody>
          <a:bodyPr/>
          <a:lstStyle/>
          <a:p>
            <a:r>
              <a:rPr lang="en-US" dirty="0"/>
              <a:t>The king said to </a:t>
            </a:r>
            <a:r>
              <a:rPr lang="en-US" dirty="0" err="1"/>
              <a:t>Amasa</a:t>
            </a:r>
            <a:r>
              <a:rPr lang="en-US" dirty="0"/>
              <a:t>, “Call the men of Judah together within three days, and you be present”</a:t>
            </a:r>
          </a:p>
        </p:txBody>
      </p:sp>
    </p:spTree>
    <p:extLst>
      <p:ext uri="{BB962C8B-B14F-4D97-AF65-F5344CB8AC3E}">
        <p14:creationId xmlns:p14="http://schemas.microsoft.com/office/powerpoint/2010/main" val="30183258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3756"/>
            <a:ext cx="9144000" cy="6190488"/>
          </a:xfrm>
          <a:prstGeom prst="rect">
            <a:avLst/>
          </a:prstGeom>
        </p:spPr>
      </p:pic>
      <p:sp>
        <p:nvSpPr>
          <p:cNvPr id="2" name="Text Placeholder 1"/>
          <p:cNvSpPr>
            <a:spLocks noGrp="1"/>
          </p:cNvSpPr>
          <p:nvPr>
            <p:ph type="body" sz="quarter" idx="10"/>
          </p:nvPr>
        </p:nvSpPr>
        <p:spPr/>
        <p:txBody>
          <a:bodyPr/>
          <a:lstStyle/>
          <a:p>
            <a:r>
              <a:rPr lang="en-US" dirty="0"/>
              <a:t>Men sitting in the shade between </a:t>
            </a:r>
            <a:r>
              <a:rPr lang="en-US" dirty="0" err="1"/>
              <a:t>Esna</a:t>
            </a:r>
            <a:r>
              <a:rPr lang="en-US" dirty="0"/>
              <a:t> and </a:t>
            </a:r>
            <a:r>
              <a:rPr lang="en-US" dirty="0" err="1"/>
              <a:t>Edfu</a:t>
            </a:r>
            <a:r>
              <a:rPr lang="en-US" dirty="0"/>
              <a:t>, Egypt</a:t>
            </a:r>
          </a:p>
        </p:txBody>
      </p:sp>
      <p:sp>
        <p:nvSpPr>
          <p:cNvPr id="3" name="Text Placeholder 2"/>
          <p:cNvSpPr>
            <a:spLocks noGrp="1"/>
          </p:cNvSpPr>
          <p:nvPr>
            <p:ph type="body" sz="quarter" idx="12"/>
          </p:nvPr>
        </p:nvSpPr>
        <p:spPr/>
        <p:txBody>
          <a:bodyPr/>
          <a:lstStyle/>
          <a:p>
            <a:r>
              <a:rPr lang="en-US" dirty="0"/>
              <a:t>20:5</a:t>
            </a:r>
          </a:p>
        </p:txBody>
      </p:sp>
      <p:sp>
        <p:nvSpPr>
          <p:cNvPr id="4" name="Title 3"/>
          <p:cNvSpPr>
            <a:spLocks noGrp="1"/>
          </p:cNvSpPr>
          <p:nvPr>
            <p:ph type="title"/>
          </p:nvPr>
        </p:nvSpPr>
        <p:spPr/>
        <p:txBody>
          <a:bodyPr/>
          <a:lstStyle/>
          <a:p>
            <a:r>
              <a:rPr lang="en-US" dirty="0"/>
              <a:t>Then </a:t>
            </a:r>
            <a:r>
              <a:rPr lang="en-US" dirty="0" err="1"/>
              <a:t>Amasa</a:t>
            </a:r>
            <a:r>
              <a:rPr lang="en-US" dirty="0"/>
              <a:t> went to call the men of Judah, but he delayed longer than the time set for him</a:t>
            </a:r>
          </a:p>
        </p:txBody>
      </p:sp>
    </p:spTree>
    <p:extLst>
      <p:ext uri="{BB962C8B-B14F-4D97-AF65-F5344CB8AC3E}">
        <p14:creationId xmlns:p14="http://schemas.microsoft.com/office/powerpoint/2010/main" val="10807752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“Abishai Street” sign in Jerusalem</a:t>
            </a:r>
          </a:p>
        </p:txBody>
      </p:sp>
      <p:sp>
        <p:nvSpPr>
          <p:cNvPr id="3" name="Text Placeholder 2"/>
          <p:cNvSpPr>
            <a:spLocks noGrp="1"/>
          </p:cNvSpPr>
          <p:nvPr>
            <p:ph type="body" sz="quarter" idx="12"/>
          </p:nvPr>
        </p:nvSpPr>
        <p:spPr/>
        <p:txBody>
          <a:bodyPr/>
          <a:lstStyle/>
          <a:p>
            <a:r>
              <a:rPr lang="en-US" dirty="0"/>
              <a:t>20:6</a:t>
            </a:r>
          </a:p>
        </p:txBody>
      </p:sp>
      <p:sp>
        <p:nvSpPr>
          <p:cNvPr id="4" name="Title 3"/>
          <p:cNvSpPr>
            <a:spLocks noGrp="1"/>
          </p:cNvSpPr>
          <p:nvPr>
            <p:ph type="title"/>
          </p:nvPr>
        </p:nvSpPr>
        <p:spPr/>
        <p:txBody>
          <a:bodyPr/>
          <a:lstStyle/>
          <a:p>
            <a:r>
              <a:rPr lang="en-US" dirty="0"/>
              <a:t>Then David said to Abishai, “. . . Take men and pursue Sheba”</a:t>
            </a:r>
          </a:p>
        </p:txBody>
      </p:sp>
      <p:pic>
        <p:nvPicPr>
          <p:cNvPr id="6" name="Picture 5">
            <a:extLst>
              <a:ext uri="{FF2B5EF4-FFF2-40B4-BE49-F238E27FC236}">
                <a16:creationId xmlns:a16="http://schemas.microsoft.com/office/drawing/2014/main" xmlns="" id="{BFE3378E-6C26-4D1E-A179-4E07F63AEF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18673500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60220"/>
            <a:ext cx="9144000" cy="3337560"/>
          </a:xfrm>
          <a:prstGeom prst="rect">
            <a:avLst/>
          </a:prstGeom>
        </p:spPr>
      </p:pic>
      <p:sp>
        <p:nvSpPr>
          <p:cNvPr id="2" name="Text Placeholder 1"/>
          <p:cNvSpPr>
            <a:spLocks noGrp="1"/>
          </p:cNvSpPr>
          <p:nvPr>
            <p:ph type="body" sz="quarter" idx="10"/>
          </p:nvPr>
        </p:nvSpPr>
        <p:spPr/>
        <p:txBody>
          <a:bodyPr/>
          <a:lstStyle/>
          <a:p>
            <a:r>
              <a:rPr lang="en-US" dirty="0"/>
              <a:t>Cavalry and infantry crossing a river by a bridge of boats, from Balawat, 9th century BC</a:t>
            </a:r>
          </a:p>
        </p:txBody>
      </p:sp>
      <p:sp>
        <p:nvSpPr>
          <p:cNvPr id="3" name="Text Placeholder 2"/>
          <p:cNvSpPr>
            <a:spLocks noGrp="1"/>
          </p:cNvSpPr>
          <p:nvPr>
            <p:ph type="body" sz="quarter" idx="12"/>
          </p:nvPr>
        </p:nvSpPr>
        <p:spPr/>
        <p:txBody>
          <a:bodyPr/>
          <a:lstStyle/>
          <a:p>
            <a:r>
              <a:rPr lang="en-US" dirty="0"/>
              <a:t>20:6</a:t>
            </a:r>
          </a:p>
        </p:txBody>
      </p:sp>
      <p:sp>
        <p:nvSpPr>
          <p:cNvPr id="4" name="Title 3"/>
          <p:cNvSpPr>
            <a:spLocks noGrp="1"/>
          </p:cNvSpPr>
          <p:nvPr>
            <p:ph type="title"/>
          </p:nvPr>
        </p:nvSpPr>
        <p:spPr/>
        <p:txBody>
          <a:bodyPr/>
          <a:lstStyle/>
          <a:p>
            <a:r>
              <a:rPr lang="en-US" dirty="0"/>
              <a:t>Then David said to Abishai, “. . . Take men and pursue Sheba”</a:t>
            </a:r>
          </a:p>
        </p:txBody>
      </p:sp>
    </p:spTree>
    <p:extLst>
      <p:ext uri="{BB962C8B-B14F-4D97-AF65-F5344CB8AC3E}">
        <p14:creationId xmlns:p14="http://schemas.microsoft.com/office/powerpoint/2010/main" val="40417907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42416"/>
            <a:ext cx="9144000" cy="4773168"/>
          </a:xfrm>
          <a:prstGeom prst="rect">
            <a:avLst/>
          </a:prstGeom>
        </p:spPr>
      </p:pic>
      <p:sp>
        <p:nvSpPr>
          <p:cNvPr id="2" name="Text Placeholder 1"/>
          <p:cNvSpPr>
            <a:spLocks noGrp="1"/>
          </p:cNvSpPr>
          <p:nvPr>
            <p:ph type="body" sz="quarter" idx="10"/>
          </p:nvPr>
        </p:nvSpPr>
        <p:spPr/>
        <p:txBody>
          <a:bodyPr/>
          <a:lstStyle/>
          <a:p>
            <a:r>
              <a:rPr lang="en-US" dirty="0"/>
              <a:t>Shalmaneser III watching the storming of </a:t>
            </a:r>
            <a:r>
              <a:rPr lang="en-US" dirty="0" err="1"/>
              <a:t>Dabigu</a:t>
            </a:r>
            <a:r>
              <a:rPr lang="en-US" dirty="0"/>
              <a:t>, northern Syria, 858 BC</a:t>
            </a:r>
          </a:p>
        </p:txBody>
      </p:sp>
      <p:sp>
        <p:nvSpPr>
          <p:cNvPr id="3" name="Text Placeholder 2"/>
          <p:cNvSpPr>
            <a:spLocks noGrp="1"/>
          </p:cNvSpPr>
          <p:nvPr>
            <p:ph type="body" sz="quarter" idx="12"/>
          </p:nvPr>
        </p:nvSpPr>
        <p:spPr/>
        <p:txBody>
          <a:bodyPr/>
          <a:lstStyle/>
          <a:p>
            <a:r>
              <a:rPr lang="en-US" dirty="0"/>
              <a:t>20:6</a:t>
            </a:r>
          </a:p>
        </p:txBody>
      </p:sp>
      <p:sp>
        <p:nvSpPr>
          <p:cNvPr id="4" name="Title 3"/>
          <p:cNvSpPr>
            <a:spLocks noGrp="1"/>
          </p:cNvSpPr>
          <p:nvPr>
            <p:ph type="title"/>
          </p:nvPr>
        </p:nvSpPr>
        <p:spPr/>
        <p:txBody>
          <a:bodyPr/>
          <a:lstStyle/>
          <a:p>
            <a:r>
              <a:rPr lang="en-US" dirty="0"/>
              <a:t>Then David said to Abishai, “. . . Take men and pursue Sheba”</a:t>
            </a:r>
          </a:p>
        </p:txBody>
      </p:sp>
    </p:spTree>
    <p:extLst>
      <p:ext uri="{BB962C8B-B14F-4D97-AF65-F5344CB8AC3E}">
        <p14:creationId xmlns:p14="http://schemas.microsoft.com/office/powerpoint/2010/main" val="11371902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3 Museums 2014\UK Museums\British Museum\Assyria\Nineveh, southwest palace of Ashurbanipal, battle at Elamite city by River Ulai, 660-650 BC, tb112004739.jpg"/>
          <p:cNvPicPr>
            <a:picLocks noChangeAspect="1" noChangeArrowheads="1"/>
          </p:cNvPicPr>
          <p:nvPr/>
        </p:nvPicPr>
        <p:blipFill rotWithShape="1">
          <a:blip r:embed="rId3">
            <a:extLst>
              <a:ext uri="{28A0092B-C50C-407E-A947-70E740481C1C}">
                <a14:useLocalDpi xmlns:a14="http://schemas.microsoft.com/office/drawing/2010/main" val="0"/>
              </a:ext>
            </a:extLst>
          </a:blip>
          <a:srcRect r="1131"/>
          <a:stretch/>
        </p:blipFill>
        <p:spPr bwMode="auto">
          <a:xfrm>
            <a:off x="0" y="369330"/>
            <a:ext cx="9144000" cy="61503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Depiction of a fortified Elamite city by the River </a:t>
            </a:r>
            <a:r>
              <a:rPr lang="en-US" dirty="0" err="1"/>
              <a:t>Ulai</a:t>
            </a:r>
            <a:r>
              <a:rPr lang="en-US" dirty="0"/>
              <a:t>, from Nineveh, 660–650 BC</a:t>
            </a:r>
          </a:p>
        </p:txBody>
      </p:sp>
      <p:sp>
        <p:nvSpPr>
          <p:cNvPr id="3" name="Text Placeholder 2"/>
          <p:cNvSpPr>
            <a:spLocks noGrp="1"/>
          </p:cNvSpPr>
          <p:nvPr>
            <p:ph type="body" sz="quarter" idx="12"/>
          </p:nvPr>
        </p:nvSpPr>
        <p:spPr/>
        <p:txBody>
          <a:bodyPr/>
          <a:lstStyle/>
          <a:p>
            <a:r>
              <a:rPr lang="en-US" dirty="0"/>
              <a:t>20:6</a:t>
            </a:r>
          </a:p>
        </p:txBody>
      </p:sp>
      <p:sp>
        <p:nvSpPr>
          <p:cNvPr id="4" name="Title 3"/>
          <p:cNvSpPr>
            <a:spLocks noGrp="1"/>
          </p:cNvSpPr>
          <p:nvPr>
            <p:ph type="title"/>
          </p:nvPr>
        </p:nvSpPr>
        <p:spPr/>
        <p:txBody>
          <a:bodyPr/>
          <a:lstStyle/>
          <a:p>
            <a:r>
              <a:rPr lang="en-US" dirty="0"/>
              <a:t>Otherwise he will find fortified cities and escape from us</a:t>
            </a:r>
          </a:p>
        </p:txBody>
      </p:sp>
    </p:spTree>
    <p:extLst>
      <p:ext uri="{BB962C8B-B14F-4D97-AF65-F5344CB8AC3E}">
        <p14:creationId xmlns:p14="http://schemas.microsoft.com/office/powerpoint/2010/main" val="33396711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3464"/>
            <a:ext cx="9144000" cy="6291072"/>
          </a:xfrm>
          <a:prstGeom prst="rect">
            <a:avLst/>
          </a:prstGeom>
        </p:spPr>
      </p:pic>
      <p:sp>
        <p:nvSpPr>
          <p:cNvPr id="2" name="Text Placeholder 1"/>
          <p:cNvSpPr>
            <a:spLocks noGrp="1"/>
          </p:cNvSpPr>
          <p:nvPr>
            <p:ph type="body" sz="quarter" idx="10"/>
          </p:nvPr>
        </p:nvSpPr>
        <p:spPr/>
        <p:txBody>
          <a:bodyPr/>
          <a:lstStyle/>
          <a:p>
            <a:r>
              <a:rPr lang="en-US" dirty="0"/>
              <a:t>Map of the tribal territories of Benjamin and its neighbors</a:t>
            </a:r>
          </a:p>
        </p:txBody>
      </p:sp>
      <p:sp>
        <p:nvSpPr>
          <p:cNvPr id="3" name="Text Placeholder 2"/>
          <p:cNvSpPr>
            <a:spLocks noGrp="1"/>
          </p:cNvSpPr>
          <p:nvPr>
            <p:ph type="body" sz="quarter" idx="12"/>
          </p:nvPr>
        </p:nvSpPr>
        <p:spPr/>
        <p:txBody>
          <a:bodyPr/>
          <a:lstStyle/>
          <a:p>
            <a:r>
              <a:rPr lang="en-US" dirty="0"/>
              <a:t>20:1</a:t>
            </a:r>
          </a:p>
        </p:txBody>
      </p:sp>
      <p:sp>
        <p:nvSpPr>
          <p:cNvPr id="4" name="Title 3"/>
          <p:cNvSpPr>
            <a:spLocks noGrp="1"/>
          </p:cNvSpPr>
          <p:nvPr>
            <p:ph type="title"/>
          </p:nvPr>
        </p:nvSpPr>
        <p:spPr/>
        <p:txBody>
          <a:bodyPr/>
          <a:lstStyle/>
          <a:p>
            <a:r>
              <a:rPr lang="en-US" dirty="0"/>
              <a:t>There happened to be a worthless man whose name was Sheba, the son of </a:t>
            </a:r>
            <a:r>
              <a:rPr lang="en-US" dirty="0" err="1"/>
              <a:t>Bichri</a:t>
            </a:r>
            <a:r>
              <a:rPr lang="en-US" dirty="0"/>
              <a:t>, a Benjamite</a:t>
            </a:r>
          </a:p>
        </p:txBody>
      </p:sp>
    </p:spTree>
    <p:extLst>
      <p:ext uri="{BB962C8B-B14F-4D97-AF65-F5344CB8AC3E}">
        <p14:creationId xmlns:p14="http://schemas.microsoft.com/office/powerpoint/2010/main" val="22709659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Louvre-pcb\Assyria\Relief of Arbeles during Elam campaign against Te-umman, from palace of Ashurbanipal at Nineveh, ca 645 BC, tb092719475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108" y="0"/>
            <a:ext cx="743778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the Elamite city of </a:t>
            </a:r>
            <a:r>
              <a:rPr lang="en-US" dirty="0" err="1"/>
              <a:t>Arbeles</a:t>
            </a:r>
            <a:r>
              <a:rPr lang="en-US" dirty="0"/>
              <a:t>, from the palace of Ashurbanipal at Nineveh, circa 645 BC</a:t>
            </a:r>
          </a:p>
        </p:txBody>
      </p:sp>
      <p:sp>
        <p:nvSpPr>
          <p:cNvPr id="3" name="Text Placeholder 2"/>
          <p:cNvSpPr>
            <a:spLocks noGrp="1"/>
          </p:cNvSpPr>
          <p:nvPr>
            <p:ph type="body" sz="quarter" idx="12"/>
          </p:nvPr>
        </p:nvSpPr>
        <p:spPr/>
        <p:txBody>
          <a:bodyPr/>
          <a:lstStyle/>
          <a:p>
            <a:r>
              <a:rPr lang="en-US" dirty="0"/>
              <a:t>20:6</a:t>
            </a:r>
          </a:p>
        </p:txBody>
      </p:sp>
      <p:sp>
        <p:nvSpPr>
          <p:cNvPr id="4" name="Title 3"/>
          <p:cNvSpPr>
            <a:spLocks noGrp="1"/>
          </p:cNvSpPr>
          <p:nvPr>
            <p:ph type="title"/>
          </p:nvPr>
        </p:nvSpPr>
        <p:spPr/>
        <p:txBody>
          <a:bodyPr/>
          <a:lstStyle/>
          <a:p>
            <a:r>
              <a:rPr lang="en-US" dirty="0"/>
              <a:t>Otherwise he will find fortified cities and escape from us</a:t>
            </a:r>
          </a:p>
        </p:txBody>
      </p:sp>
    </p:spTree>
    <p:extLst>
      <p:ext uri="{BB962C8B-B14F-4D97-AF65-F5344CB8AC3E}">
        <p14:creationId xmlns:p14="http://schemas.microsoft.com/office/powerpoint/2010/main" val="13605575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upload.wikimedia.org/wikipedia/commons/thumb/0/0f/2018_Ashurbanipal_-_Nineveh.jpg/1024px-2018_Ashurbanipal_-_Nineveh.jpg"/>
          <p:cNvPicPr>
            <a:picLocks noChangeAspect="1" noChangeArrowheads="1"/>
          </p:cNvPicPr>
          <p:nvPr/>
        </p:nvPicPr>
        <p:blipFill rotWithShape="1">
          <a:blip r:embed="rId3">
            <a:extLst>
              <a:ext uri="{28A0092B-C50C-407E-A947-70E740481C1C}">
                <a14:useLocalDpi xmlns:a14="http://schemas.microsoft.com/office/drawing/2010/main" val="0"/>
              </a:ext>
            </a:extLst>
          </a:blip>
          <a:srcRect r="6089"/>
          <a:stretch/>
        </p:blipFill>
        <p:spPr bwMode="auto">
          <a:xfrm>
            <a:off x="-1" y="161365"/>
            <a:ext cx="9144001" cy="649436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Troops of Ashurbanipal before the fortified city of Nineveh, 7th century BC</a:t>
            </a:r>
          </a:p>
        </p:txBody>
      </p:sp>
      <p:sp>
        <p:nvSpPr>
          <p:cNvPr id="3" name="Text Placeholder 2"/>
          <p:cNvSpPr>
            <a:spLocks noGrp="1"/>
          </p:cNvSpPr>
          <p:nvPr>
            <p:ph type="body" sz="quarter" idx="12"/>
          </p:nvPr>
        </p:nvSpPr>
        <p:spPr/>
        <p:txBody>
          <a:bodyPr/>
          <a:lstStyle/>
          <a:p>
            <a:r>
              <a:rPr lang="en-US" dirty="0"/>
              <a:t>20:6</a:t>
            </a:r>
          </a:p>
        </p:txBody>
      </p:sp>
      <p:sp>
        <p:nvSpPr>
          <p:cNvPr id="4" name="Title 3"/>
          <p:cNvSpPr>
            <a:spLocks noGrp="1"/>
          </p:cNvSpPr>
          <p:nvPr>
            <p:ph type="title"/>
          </p:nvPr>
        </p:nvSpPr>
        <p:spPr/>
        <p:txBody>
          <a:bodyPr/>
          <a:lstStyle/>
          <a:p>
            <a:r>
              <a:rPr lang="en-US" dirty="0"/>
              <a:t>Otherwise he will find fortified cities and escape from us</a:t>
            </a:r>
          </a:p>
        </p:txBody>
      </p:sp>
    </p:spTree>
    <p:extLst>
      <p:ext uri="{BB962C8B-B14F-4D97-AF65-F5344CB8AC3E}">
        <p14:creationId xmlns:p14="http://schemas.microsoft.com/office/powerpoint/2010/main" val="5587078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Kris\Documents\Bolen\03 Museums 2014\UK Museums\British Museum\Lachish Reliefs\Lachish reliefs, panel 6, spearmen, tb112004296.jpg"/>
          <p:cNvPicPr>
            <a:picLocks noChangeAspect="1" noChangeArrowheads="1"/>
          </p:cNvPicPr>
          <p:nvPr/>
        </p:nvPicPr>
        <p:blipFill rotWithShape="1">
          <a:blip r:embed="rId3">
            <a:extLst>
              <a:ext uri="{28A0092B-C50C-407E-A947-70E740481C1C}">
                <a14:useLocalDpi xmlns:a14="http://schemas.microsoft.com/office/drawing/2010/main" val="0"/>
              </a:ext>
            </a:extLst>
          </a:blip>
          <a:srcRect r="817"/>
          <a:stretch/>
        </p:blipFill>
        <p:spPr bwMode="auto">
          <a:xfrm>
            <a:off x="-29005" y="369331"/>
            <a:ext cx="9173005" cy="61503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spearmen depicted on the Lachish Reliefs, from Nineveh, 7th century BC</a:t>
            </a:r>
          </a:p>
        </p:txBody>
      </p:sp>
      <p:sp>
        <p:nvSpPr>
          <p:cNvPr id="3" name="Text Placeholder 2"/>
          <p:cNvSpPr>
            <a:spLocks noGrp="1"/>
          </p:cNvSpPr>
          <p:nvPr>
            <p:ph type="body" sz="quarter" idx="12"/>
          </p:nvPr>
        </p:nvSpPr>
        <p:spPr/>
        <p:txBody>
          <a:bodyPr/>
          <a:lstStyle/>
          <a:p>
            <a:r>
              <a:rPr lang="en-US" dirty="0"/>
              <a:t>20:7</a:t>
            </a:r>
          </a:p>
        </p:txBody>
      </p:sp>
      <p:sp>
        <p:nvSpPr>
          <p:cNvPr id="4" name="Title 3"/>
          <p:cNvSpPr>
            <a:spLocks noGrp="1"/>
          </p:cNvSpPr>
          <p:nvPr>
            <p:ph type="title"/>
          </p:nvPr>
        </p:nvSpPr>
        <p:spPr/>
        <p:txBody>
          <a:bodyPr/>
          <a:lstStyle/>
          <a:p>
            <a:r>
              <a:rPr lang="en-US" dirty="0"/>
              <a:t>So Joab went out with his men</a:t>
            </a:r>
          </a:p>
        </p:txBody>
      </p:sp>
    </p:spTree>
    <p:extLst>
      <p:ext uri="{BB962C8B-B14F-4D97-AF65-F5344CB8AC3E}">
        <p14:creationId xmlns:p14="http://schemas.microsoft.com/office/powerpoint/2010/main" val="27254523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3 Museums 2014\UK Museums\British Museum\Lachish Reliefs\Lachish reliefs, panel 5, archers, tb112004290.jpg"/>
          <p:cNvPicPr>
            <a:picLocks noChangeAspect="1" noChangeArrowheads="1"/>
          </p:cNvPicPr>
          <p:nvPr/>
        </p:nvPicPr>
        <p:blipFill rotWithShape="1">
          <a:blip r:embed="rId3">
            <a:extLst>
              <a:ext uri="{28A0092B-C50C-407E-A947-70E740481C1C}">
                <a14:useLocalDpi xmlns:a14="http://schemas.microsoft.com/office/drawing/2010/main" val="0"/>
              </a:ext>
            </a:extLst>
          </a:blip>
          <a:srcRect l="-1" r="1132"/>
          <a:stretch/>
        </p:blipFill>
        <p:spPr bwMode="auto">
          <a:xfrm>
            <a:off x="0" y="369331"/>
            <a:ext cx="9144000" cy="61503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slingers and archers depicted on the Lachish Reliefs, from Nineveh, 7th century BC</a:t>
            </a:r>
          </a:p>
        </p:txBody>
      </p:sp>
      <p:sp>
        <p:nvSpPr>
          <p:cNvPr id="3" name="Text Placeholder 2"/>
          <p:cNvSpPr>
            <a:spLocks noGrp="1"/>
          </p:cNvSpPr>
          <p:nvPr>
            <p:ph type="body" sz="quarter" idx="12"/>
          </p:nvPr>
        </p:nvSpPr>
        <p:spPr/>
        <p:txBody>
          <a:bodyPr/>
          <a:lstStyle/>
          <a:p>
            <a:r>
              <a:rPr lang="en-US" dirty="0"/>
              <a:t>20:7</a:t>
            </a:r>
          </a:p>
        </p:txBody>
      </p:sp>
      <p:sp>
        <p:nvSpPr>
          <p:cNvPr id="4" name="Title 3"/>
          <p:cNvSpPr>
            <a:spLocks noGrp="1"/>
          </p:cNvSpPr>
          <p:nvPr>
            <p:ph type="title"/>
          </p:nvPr>
        </p:nvSpPr>
        <p:spPr/>
        <p:txBody>
          <a:bodyPr/>
          <a:lstStyle/>
          <a:p>
            <a:r>
              <a:rPr lang="en-US" dirty="0"/>
              <a:t>So Joab went out with his men</a:t>
            </a:r>
          </a:p>
        </p:txBody>
      </p:sp>
    </p:spTree>
    <p:extLst>
      <p:ext uri="{BB962C8B-B14F-4D97-AF65-F5344CB8AC3E}">
        <p14:creationId xmlns:p14="http://schemas.microsoft.com/office/powerpoint/2010/main" val="2080834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t>
            </a:r>
            <a:r>
              <a:rPr lang="en-US" dirty="0" err="1"/>
              <a:t>Joab</a:t>
            </a:r>
            <a:r>
              <a:rPr lang="en-US" dirty="0"/>
              <a:t> Street” sign in Jerusalem</a:t>
            </a:r>
          </a:p>
        </p:txBody>
      </p:sp>
      <p:sp>
        <p:nvSpPr>
          <p:cNvPr id="3" name="Text Placeholder 2"/>
          <p:cNvSpPr>
            <a:spLocks noGrp="1"/>
          </p:cNvSpPr>
          <p:nvPr>
            <p:ph type="body" sz="quarter" idx="12"/>
          </p:nvPr>
        </p:nvSpPr>
        <p:spPr/>
        <p:txBody>
          <a:bodyPr/>
          <a:lstStyle/>
          <a:p>
            <a:r>
              <a:rPr lang="en-US" dirty="0"/>
              <a:t>20:7</a:t>
            </a:r>
          </a:p>
        </p:txBody>
      </p:sp>
      <p:sp>
        <p:nvSpPr>
          <p:cNvPr id="4" name="Title 3"/>
          <p:cNvSpPr>
            <a:spLocks noGrp="1"/>
          </p:cNvSpPr>
          <p:nvPr>
            <p:ph type="title"/>
          </p:nvPr>
        </p:nvSpPr>
        <p:spPr/>
        <p:txBody>
          <a:bodyPr/>
          <a:lstStyle/>
          <a:p>
            <a:r>
              <a:rPr lang="en-US" dirty="0"/>
              <a:t>So Joab went out with his men</a:t>
            </a:r>
          </a:p>
        </p:txBody>
      </p:sp>
      <p:pic>
        <p:nvPicPr>
          <p:cNvPr id="6" name="Picture 5">
            <a:extLst>
              <a:ext uri="{FF2B5EF4-FFF2-40B4-BE49-F238E27FC236}">
                <a16:creationId xmlns:a16="http://schemas.microsoft.com/office/drawing/2014/main" xmlns="" id="{CA885503-869D-4B72-9318-253732E8EF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31809453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shkelon area aerial from southeast, tb121704822-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Philistine coastal plain with Ashkelon (aerial view from the southeast)</a:t>
            </a:r>
          </a:p>
        </p:txBody>
      </p:sp>
      <p:sp>
        <p:nvSpPr>
          <p:cNvPr id="3" name="Text Placeholder 2"/>
          <p:cNvSpPr>
            <a:spLocks noGrp="1"/>
          </p:cNvSpPr>
          <p:nvPr>
            <p:ph type="body" sz="quarter" idx="12"/>
          </p:nvPr>
        </p:nvSpPr>
        <p:spPr/>
        <p:txBody>
          <a:bodyPr/>
          <a:lstStyle/>
          <a:p>
            <a:r>
              <a:rPr lang="en-US" dirty="0"/>
              <a:t>20:7</a:t>
            </a:r>
          </a:p>
        </p:txBody>
      </p:sp>
      <p:sp>
        <p:nvSpPr>
          <p:cNvPr id="4" name="Title 3"/>
          <p:cNvSpPr>
            <a:spLocks noGrp="1"/>
          </p:cNvSpPr>
          <p:nvPr>
            <p:ph type="title"/>
          </p:nvPr>
        </p:nvSpPr>
        <p:spPr/>
        <p:txBody>
          <a:bodyPr/>
          <a:lstStyle/>
          <a:p>
            <a:r>
              <a:rPr lang="en-US" dirty="0"/>
              <a:t>They were accompanied by the Cherethites and the Pelethites</a:t>
            </a:r>
          </a:p>
        </p:txBody>
      </p:sp>
    </p:spTree>
    <p:extLst>
      <p:ext uri="{BB962C8B-B14F-4D97-AF65-F5344CB8AC3E}">
        <p14:creationId xmlns:p14="http://schemas.microsoft.com/office/powerpoint/2010/main" val="4308467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one building that has a rock wall&#10;&#10;Description automatically generated">
            <a:extLst>
              <a:ext uri="{FF2B5EF4-FFF2-40B4-BE49-F238E27FC236}">
                <a16:creationId xmlns:a16="http://schemas.microsoft.com/office/drawing/2014/main" xmlns="" id="{608D3CB9-AF9A-427F-9B3C-175DA034B7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4320"/>
            <a:ext cx="9144000" cy="6309360"/>
          </a:xfrm>
          <a:prstGeom prst="rect">
            <a:avLst/>
          </a:prstGeom>
        </p:spPr>
      </p:pic>
      <p:sp>
        <p:nvSpPr>
          <p:cNvPr id="2" name="Text Placeholder 1"/>
          <p:cNvSpPr>
            <a:spLocks noGrp="1"/>
          </p:cNvSpPr>
          <p:nvPr>
            <p:ph type="body" sz="quarter" idx="10"/>
          </p:nvPr>
        </p:nvSpPr>
        <p:spPr/>
        <p:txBody>
          <a:bodyPr/>
          <a:lstStyle/>
          <a:p>
            <a:r>
              <a:rPr lang="en-US" dirty="0"/>
              <a:t>Relief of Assyrian soldiers, from Nineveh, reign of Sennacherib, circa 690 BC</a:t>
            </a:r>
          </a:p>
        </p:txBody>
      </p:sp>
      <p:sp>
        <p:nvSpPr>
          <p:cNvPr id="3" name="Text Placeholder 2"/>
          <p:cNvSpPr>
            <a:spLocks noGrp="1"/>
          </p:cNvSpPr>
          <p:nvPr>
            <p:ph type="body" sz="quarter" idx="12"/>
          </p:nvPr>
        </p:nvSpPr>
        <p:spPr/>
        <p:txBody>
          <a:bodyPr/>
          <a:lstStyle/>
          <a:p>
            <a:r>
              <a:rPr lang="en-US" dirty="0"/>
              <a:t>20:7</a:t>
            </a:r>
          </a:p>
        </p:txBody>
      </p:sp>
      <p:sp>
        <p:nvSpPr>
          <p:cNvPr id="4" name="Title 3"/>
          <p:cNvSpPr>
            <a:spLocks noGrp="1"/>
          </p:cNvSpPr>
          <p:nvPr>
            <p:ph type="title"/>
          </p:nvPr>
        </p:nvSpPr>
        <p:spPr/>
        <p:txBody>
          <a:bodyPr/>
          <a:lstStyle/>
          <a:p>
            <a:r>
              <a:rPr lang="en-US" dirty="0"/>
              <a:t>They were accompanied by the Cherethites and the </a:t>
            </a:r>
            <a:r>
              <a:rPr lang="en-US" dirty="0" err="1"/>
              <a:t>Pelethites</a:t>
            </a:r>
            <a:r>
              <a:rPr lang="en-US" dirty="0"/>
              <a:t> and all the mighty men</a:t>
            </a:r>
          </a:p>
        </p:txBody>
      </p:sp>
    </p:spTree>
    <p:extLst>
      <p:ext uri="{BB962C8B-B14F-4D97-AF65-F5344CB8AC3E}">
        <p14:creationId xmlns:p14="http://schemas.microsoft.com/office/powerpoint/2010/main" val="14827886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i="1" dirty="0"/>
              <a:t>David’s Valiant Men</a:t>
            </a:r>
            <a:r>
              <a:rPr lang="en-US" dirty="0"/>
              <a:t>, by James Tissot, circa 1899</a:t>
            </a:r>
          </a:p>
        </p:txBody>
      </p:sp>
      <p:sp>
        <p:nvSpPr>
          <p:cNvPr id="3" name="Text Placeholder 2"/>
          <p:cNvSpPr>
            <a:spLocks noGrp="1"/>
          </p:cNvSpPr>
          <p:nvPr>
            <p:ph type="body" sz="quarter" idx="12"/>
          </p:nvPr>
        </p:nvSpPr>
        <p:spPr/>
        <p:txBody>
          <a:bodyPr/>
          <a:lstStyle/>
          <a:p>
            <a:r>
              <a:rPr lang="en-US" dirty="0"/>
              <a:t>20:7</a:t>
            </a:r>
          </a:p>
        </p:txBody>
      </p:sp>
      <p:sp>
        <p:nvSpPr>
          <p:cNvPr id="4" name="Title 3"/>
          <p:cNvSpPr>
            <a:spLocks noGrp="1"/>
          </p:cNvSpPr>
          <p:nvPr>
            <p:ph type="title"/>
          </p:nvPr>
        </p:nvSpPr>
        <p:spPr/>
        <p:txBody>
          <a:bodyPr/>
          <a:lstStyle/>
          <a:p>
            <a:r>
              <a:rPr lang="en-US" dirty="0"/>
              <a:t>They were accompanied by the </a:t>
            </a:r>
            <a:r>
              <a:rPr lang="en-US" dirty="0" err="1"/>
              <a:t>Cherethites</a:t>
            </a:r>
            <a:r>
              <a:rPr lang="en-US" dirty="0"/>
              <a:t> and the </a:t>
            </a:r>
            <a:r>
              <a:rPr lang="en-US" dirty="0" err="1"/>
              <a:t>Pelethites</a:t>
            </a:r>
            <a:r>
              <a:rPr lang="en-US" dirty="0"/>
              <a:t> and all the mighty men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85850"/>
            <a:ext cx="9144000" cy="4686300"/>
          </a:xfrm>
          <a:prstGeom prst="rect">
            <a:avLst/>
          </a:prstGeom>
        </p:spPr>
      </p:pic>
    </p:spTree>
    <p:extLst>
      <p:ext uri="{BB962C8B-B14F-4D97-AF65-F5344CB8AC3E}">
        <p14:creationId xmlns:p14="http://schemas.microsoft.com/office/powerpoint/2010/main" val="27895128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rock&#10;&#10;Description automatically generated">
            <a:extLst>
              <a:ext uri="{FF2B5EF4-FFF2-40B4-BE49-F238E27FC236}">
                <a16:creationId xmlns:a16="http://schemas.microsoft.com/office/drawing/2014/main" xmlns="" id="{CE8382A8-9D7B-4C28-9EA9-9704DEBA9A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Jerusalem (aerial view from the south)</a:t>
            </a:r>
          </a:p>
        </p:txBody>
      </p:sp>
      <p:sp>
        <p:nvSpPr>
          <p:cNvPr id="3" name="Text Placeholder 2"/>
          <p:cNvSpPr>
            <a:spLocks noGrp="1"/>
          </p:cNvSpPr>
          <p:nvPr>
            <p:ph type="body" sz="quarter" idx="12"/>
          </p:nvPr>
        </p:nvSpPr>
        <p:spPr/>
        <p:txBody>
          <a:bodyPr/>
          <a:lstStyle/>
          <a:p>
            <a:r>
              <a:rPr lang="en-US" dirty="0"/>
              <a:t>20:7</a:t>
            </a:r>
          </a:p>
        </p:txBody>
      </p:sp>
      <p:sp>
        <p:nvSpPr>
          <p:cNvPr id="4" name="Title 3"/>
          <p:cNvSpPr>
            <a:spLocks noGrp="1"/>
          </p:cNvSpPr>
          <p:nvPr>
            <p:ph type="title"/>
          </p:nvPr>
        </p:nvSpPr>
        <p:spPr/>
        <p:txBody>
          <a:bodyPr/>
          <a:lstStyle/>
          <a:p>
            <a:r>
              <a:rPr lang="en-US" dirty="0"/>
              <a:t>Then they left Jerusalem to pursue Sheba the son of </a:t>
            </a:r>
            <a:r>
              <a:rPr lang="en-US" dirty="0" err="1"/>
              <a:t>Bichri</a:t>
            </a:r>
            <a:endParaRPr lang="en-US" dirty="0"/>
          </a:p>
        </p:txBody>
      </p:sp>
    </p:spTree>
    <p:extLst>
      <p:ext uri="{BB962C8B-B14F-4D97-AF65-F5344CB8AC3E}">
        <p14:creationId xmlns:p14="http://schemas.microsoft.com/office/powerpoint/2010/main" val="14960366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xmlns="" id="{4BF63781-71F9-45C7-B8CA-C35BF3B4C0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Jerusalem (aerial view from the south)</a:t>
            </a:r>
          </a:p>
        </p:txBody>
      </p:sp>
      <p:sp>
        <p:nvSpPr>
          <p:cNvPr id="3" name="Text Placeholder 2"/>
          <p:cNvSpPr>
            <a:spLocks noGrp="1"/>
          </p:cNvSpPr>
          <p:nvPr>
            <p:ph type="body" sz="quarter" idx="12"/>
          </p:nvPr>
        </p:nvSpPr>
        <p:spPr/>
        <p:txBody>
          <a:bodyPr/>
          <a:lstStyle/>
          <a:p>
            <a:r>
              <a:rPr lang="en-US" dirty="0"/>
              <a:t>20:7</a:t>
            </a:r>
          </a:p>
        </p:txBody>
      </p:sp>
      <p:sp>
        <p:nvSpPr>
          <p:cNvPr id="4" name="Title 3"/>
          <p:cNvSpPr>
            <a:spLocks noGrp="1"/>
          </p:cNvSpPr>
          <p:nvPr>
            <p:ph type="title"/>
          </p:nvPr>
        </p:nvSpPr>
        <p:spPr/>
        <p:txBody>
          <a:bodyPr/>
          <a:lstStyle/>
          <a:p>
            <a:r>
              <a:rPr lang="en-US" dirty="0"/>
              <a:t>Then they left Jerusalem to pursue Sheba the son of </a:t>
            </a:r>
            <a:r>
              <a:rPr lang="en-US" dirty="0" err="1"/>
              <a:t>Bichri</a:t>
            </a:r>
            <a:endParaRPr lang="en-US" dirty="0"/>
          </a:p>
        </p:txBody>
      </p:sp>
      <p:sp>
        <p:nvSpPr>
          <p:cNvPr id="7" name="Freeform 6"/>
          <p:cNvSpPr/>
          <p:nvPr/>
        </p:nvSpPr>
        <p:spPr>
          <a:xfrm>
            <a:off x="3848076" y="2935545"/>
            <a:ext cx="2270026" cy="3303930"/>
          </a:xfrm>
          <a:custGeom>
            <a:avLst/>
            <a:gdLst>
              <a:gd name="connsiteX0" fmla="*/ 2209800 w 2286000"/>
              <a:gd name="connsiteY0" fmla="*/ 76200 h 3257550"/>
              <a:gd name="connsiteX1" fmla="*/ 685800 w 2286000"/>
              <a:gd name="connsiteY1" fmla="*/ 0 h 3257550"/>
              <a:gd name="connsiteX2" fmla="*/ 0 w 2286000"/>
              <a:gd name="connsiteY2" fmla="*/ 1543050 h 3257550"/>
              <a:gd name="connsiteX3" fmla="*/ 1085850 w 2286000"/>
              <a:gd name="connsiteY3" fmla="*/ 3257550 h 3257550"/>
              <a:gd name="connsiteX4" fmla="*/ 2209800 w 2286000"/>
              <a:gd name="connsiteY4" fmla="*/ 2190750 h 3257550"/>
              <a:gd name="connsiteX5" fmla="*/ 2038350 w 2286000"/>
              <a:gd name="connsiteY5" fmla="*/ 685800 h 3257550"/>
              <a:gd name="connsiteX6" fmla="*/ 2266950 w 2286000"/>
              <a:gd name="connsiteY6" fmla="*/ 95250 h 3257550"/>
              <a:gd name="connsiteX7" fmla="*/ 2286000 w 2286000"/>
              <a:gd name="connsiteY7" fmla="*/ 76200 h 3257550"/>
              <a:gd name="connsiteX8" fmla="*/ 2266950 w 2286000"/>
              <a:gd name="connsiteY8" fmla="*/ 95250 h 3257550"/>
              <a:gd name="connsiteX9" fmla="*/ 2247900 w 2286000"/>
              <a:gd name="connsiteY9" fmla="*/ 133350 h 3257550"/>
              <a:gd name="connsiteX10" fmla="*/ 2209800 w 2286000"/>
              <a:gd name="connsiteY10" fmla="*/ 76200 h 3257550"/>
              <a:gd name="connsiteX0" fmla="*/ 2209800 w 2286000"/>
              <a:gd name="connsiteY0" fmla="*/ 76200 h 3268099"/>
              <a:gd name="connsiteX1" fmla="*/ 685800 w 2286000"/>
              <a:gd name="connsiteY1" fmla="*/ 0 h 3268099"/>
              <a:gd name="connsiteX2" fmla="*/ 0 w 2286000"/>
              <a:gd name="connsiteY2" fmla="*/ 1543050 h 3268099"/>
              <a:gd name="connsiteX3" fmla="*/ 1085850 w 2286000"/>
              <a:gd name="connsiteY3" fmla="*/ 3257550 h 3268099"/>
              <a:gd name="connsiteX4" fmla="*/ 2209800 w 2286000"/>
              <a:gd name="connsiteY4" fmla="*/ 2190750 h 3268099"/>
              <a:gd name="connsiteX5" fmla="*/ 2038350 w 2286000"/>
              <a:gd name="connsiteY5" fmla="*/ 685800 h 3268099"/>
              <a:gd name="connsiteX6" fmla="*/ 2266950 w 2286000"/>
              <a:gd name="connsiteY6" fmla="*/ 95250 h 3268099"/>
              <a:gd name="connsiteX7" fmla="*/ 2286000 w 2286000"/>
              <a:gd name="connsiteY7" fmla="*/ 76200 h 3268099"/>
              <a:gd name="connsiteX8" fmla="*/ 2266950 w 2286000"/>
              <a:gd name="connsiteY8" fmla="*/ 95250 h 3268099"/>
              <a:gd name="connsiteX9" fmla="*/ 2247900 w 2286000"/>
              <a:gd name="connsiteY9" fmla="*/ 133350 h 3268099"/>
              <a:gd name="connsiteX10" fmla="*/ 2209800 w 2286000"/>
              <a:gd name="connsiteY10" fmla="*/ 76200 h 3268099"/>
              <a:gd name="connsiteX0" fmla="*/ 2217395 w 2293595"/>
              <a:gd name="connsiteY0" fmla="*/ 76200 h 3268099"/>
              <a:gd name="connsiteX1" fmla="*/ 693395 w 2293595"/>
              <a:gd name="connsiteY1" fmla="*/ 0 h 3268099"/>
              <a:gd name="connsiteX2" fmla="*/ 7595 w 2293595"/>
              <a:gd name="connsiteY2" fmla="*/ 1543050 h 3268099"/>
              <a:gd name="connsiteX3" fmla="*/ 1093445 w 2293595"/>
              <a:gd name="connsiteY3" fmla="*/ 3257550 h 3268099"/>
              <a:gd name="connsiteX4" fmla="*/ 2217395 w 2293595"/>
              <a:gd name="connsiteY4" fmla="*/ 2190750 h 3268099"/>
              <a:gd name="connsiteX5" fmla="*/ 2045945 w 2293595"/>
              <a:gd name="connsiteY5" fmla="*/ 685800 h 3268099"/>
              <a:gd name="connsiteX6" fmla="*/ 2274545 w 2293595"/>
              <a:gd name="connsiteY6" fmla="*/ 95250 h 3268099"/>
              <a:gd name="connsiteX7" fmla="*/ 2293595 w 2293595"/>
              <a:gd name="connsiteY7" fmla="*/ 76200 h 3268099"/>
              <a:gd name="connsiteX8" fmla="*/ 2274545 w 2293595"/>
              <a:gd name="connsiteY8" fmla="*/ 95250 h 3268099"/>
              <a:gd name="connsiteX9" fmla="*/ 2255495 w 2293595"/>
              <a:gd name="connsiteY9" fmla="*/ 133350 h 3268099"/>
              <a:gd name="connsiteX10" fmla="*/ 2217395 w 2293595"/>
              <a:gd name="connsiteY10" fmla="*/ 76200 h 3268099"/>
              <a:gd name="connsiteX0" fmla="*/ 2209824 w 2286024"/>
              <a:gd name="connsiteY0" fmla="*/ 76200 h 3268099"/>
              <a:gd name="connsiteX1" fmla="*/ 685824 w 2286024"/>
              <a:gd name="connsiteY1" fmla="*/ 0 h 3268099"/>
              <a:gd name="connsiteX2" fmla="*/ 24 w 2286024"/>
              <a:gd name="connsiteY2" fmla="*/ 1543050 h 3268099"/>
              <a:gd name="connsiteX3" fmla="*/ 1085874 w 2286024"/>
              <a:gd name="connsiteY3" fmla="*/ 3257550 h 3268099"/>
              <a:gd name="connsiteX4" fmla="*/ 2209824 w 2286024"/>
              <a:gd name="connsiteY4" fmla="*/ 2190750 h 3268099"/>
              <a:gd name="connsiteX5" fmla="*/ 2038374 w 2286024"/>
              <a:gd name="connsiteY5" fmla="*/ 685800 h 3268099"/>
              <a:gd name="connsiteX6" fmla="*/ 2266974 w 2286024"/>
              <a:gd name="connsiteY6" fmla="*/ 95250 h 3268099"/>
              <a:gd name="connsiteX7" fmla="*/ 2286024 w 2286024"/>
              <a:gd name="connsiteY7" fmla="*/ 76200 h 3268099"/>
              <a:gd name="connsiteX8" fmla="*/ 2266974 w 2286024"/>
              <a:gd name="connsiteY8" fmla="*/ 95250 h 3268099"/>
              <a:gd name="connsiteX9" fmla="*/ 2247924 w 2286024"/>
              <a:gd name="connsiteY9" fmla="*/ 133350 h 3268099"/>
              <a:gd name="connsiteX10" fmla="*/ 2209824 w 2286024"/>
              <a:gd name="connsiteY10" fmla="*/ 76200 h 3268099"/>
              <a:gd name="connsiteX0" fmla="*/ 2209824 w 2286024"/>
              <a:gd name="connsiteY0" fmla="*/ 76200 h 3268099"/>
              <a:gd name="connsiteX1" fmla="*/ 685824 w 2286024"/>
              <a:gd name="connsiteY1" fmla="*/ 0 h 3268099"/>
              <a:gd name="connsiteX2" fmla="*/ 24 w 2286024"/>
              <a:gd name="connsiteY2" fmla="*/ 1543050 h 3268099"/>
              <a:gd name="connsiteX3" fmla="*/ 1085874 w 2286024"/>
              <a:gd name="connsiteY3" fmla="*/ 3257550 h 3268099"/>
              <a:gd name="connsiteX4" fmla="*/ 2209824 w 2286024"/>
              <a:gd name="connsiteY4" fmla="*/ 2190750 h 3268099"/>
              <a:gd name="connsiteX5" fmla="*/ 2038374 w 2286024"/>
              <a:gd name="connsiteY5" fmla="*/ 685800 h 3268099"/>
              <a:gd name="connsiteX6" fmla="*/ 2266974 w 2286024"/>
              <a:gd name="connsiteY6" fmla="*/ 95250 h 3268099"/>
              <a:gd name="connsiteX7" fmla="*/ 2286024 w 2286024"/>
              <a:gd name="connsiteY7" fmla="*/ 76200 h 3268099"/>
              <a:gd name="connsiteX8" fmla="*/ 2266974 w 2286024"/>
              <a:gd name="connsiteY8" fmla="*/ 95250 h 3268099"/>
              <a:gd name="connsiteX9" fmla="*/ 2247924 w 2286024"/>
              <a:gd name="connsiteY9" fmla="*/ 133350 h 3268099"/>
              <a:gd name="connsiteX10" fmla="*/ 2209824 w 2286024"/>
              <a:gd name="connsiteY10" fmla="*/ 76200 h 3268099"/>
              <a:gd name="connsiteX0" fmla="*/ 2209824 w 2286024"/>
              <a:gd name="connsiteY0" fmla="*/ 76200 h 3268422"/>
              <a:gd name="connsiteX1" fmla="*/ 685824 w 2286024"/>
              <a:gd name="connsiteY1" fmla="*/ 0 h 3268422"/>
              <a:gd name="connsiteX2" fmla="*/ 24 w 2286024"/>
              <a:gd name="connsiteY2" fmla="*/ 1543050 h 3268422"/>
              <a:gd name="connsiteX3" fmla="*/ 1085874 w 2286024"/>
              <a:gd name="connsiteY3" fmla="*/ 3257550 h 3268422"/>
              <a:gd name="connsiteX4" fmla="*/ 2209824 w 2286024"/>
              <a:gd name="connsiteY4" fmla="*/ 2190750 h 3268422"/>
              <a:gd name="connsiteX5" fmla="*/ 2038374 w 2286024"/>
              <a:gd name="connsiteY5" fmla="*/ 685800 h 3268422"/>
              <a:gd name="connsiteX6" fmla="*/ 2266974 w 2286024"/>
              <a:gd name="connsiteY6" fmla="*/ 95250 h 3268422"/>
              <a:gd name="connsiteX7" fmla="*/ 2286024 w 2286024"/>
              <a:gd name="connsiteY7" fmla="*/ 76200 h 3268422"/>
              <a:gd name="connsiteX8" fmla="*/ 2266974 w 2286024"/>
              <a:gd name="connsiteY8" fmla="*/ 95250 h 3268422"/>
              <a:gd name="connsiteX9" fmla="*/ 2247924 w 2286024"/>
              <a:gd name="connsiteY9" fmla="*/ 133350 h 3268422"/>
              <a:gd name="connsiteX10" fmla="*/ 2209824 w 2286024"/>
              <a:gd name="connsiteY10" fmla="*/ 76200 h 3268422"/>
              <a:gd name="connsiteX0" fmla="*/ 2209824 w 2286024"/>
              <a:gd name="connsiteY0" fmla="*/ 76200 h 3267798"/>
              <a:gd name="connsiteX1" fmla="*/ 685824 w 2286024"/>
              <a:gd name="connsiteY1" fmla="*/ 0 h 3267798"/>
              <a:gd name="connsiteX2" fmla="*/ 24 w 2286024"/>
              <a:gd name="connsiteY2" fmla="*/ 1543050 h 3267798"/>
              <a:gd name="connsiteX3" fmla="*/ 1085874 w 2286024"/>
              <a:gd name="connsiteY3" fmla="*/ 3257550 h 3267798"/>
              <a:gd name="connsiteX4" fmla="*/ 2209824 w 2286024"/>
              <a:gd name="connsiteY4" fmla="*/ 2190750 h 3267798"/>
              <a:gd name="connsiteX5" fmla="*/ 2038374 w 2286024"/>
              <a:gd name="connsiteY5" fmla="*/ 685800 h 3267798"/>
              <a:gd name="connsiteX6" fmla="*/ 2266974 w 2286024"/>
              <a:gd name="connsiteY6" fmla="*/ 95250 h 3267798"/>
              <a:gd name="connsiteX7" fmla="*/ 2286024 w 2286024"/>
              <a:gd name="connsiteY7" fmla="*/ 76200 h 3267798"/>
              <a:gd name="connsiteX8" fmla="*/ 2266974 w 2286024"/>
              <a:gd name="connsiteY8" fmla="*/ 95250 h 3267798"/>
              <a:gd name="connsiteX9" fmla="*/ 2247924 w 2286024"/>
              <a:gd name="connsiteY9" fmla="*/ 133350 h 3267798"/>
              <a:gd name="connsiteX10" fmla="*/ 2209824 w 2286024"/>
              <a:gd name="connsiteY10" fmla="*/ 76200 h 3267798"/>
              <a:gd name="connsiteX0" fmla="*/ 2209824 w 2286024"/>
              <a:gd name="connsiteY0" fmla="*/ 76200 h 3267675"/>
              <a:gd name="connsiteX1" fmla="*/ 685824 w 2286024"/>
              <a:gd name="connsiteY1" fmla="*/ 0 h 3267675"/>
              <a:gd name="connsiteX2" fmla="*/ 24 w 2286024"/>
              <a:gd name="connsiteY2" fmla="*/ 1543050 h 3267675"/>
              <a:gd name="connsiteX3" fmla="*/ 1085874 w 2286024"/>
              <a:gd name="connsiteY3" fmla="*/ 3257550 h 3267675"/>
              <a:gd name="connsiteX4" fmla="*/ 2209824 w 2286024"/>
              <a:gd name="connsiteY4" fmla="*/ 2190750 h 3267675"/>
              <a:gd name="connsiteX5" fmla="*/ 1987574 w 2286024"/>
              <a:gd name="connsiteY5" fmla="*/ 901700 h 3267675"/>
              <a:gd name="connsiteX6" fmla="*/ 2266974 w 2286024"/>
              <a:gd name="connsiteY6" fmla="*/ 95250 h 3267675"/>
              <a:gd name="connsiteX7" fmla="*/ 2286024 w 2286024"/>
              <a:gd name="connsiteY7" fmla="*/ 76200 h 3267675"/>
              <a:gd name="connsiteX8" fmla="*/ 2266974 w 2286024"/>
              <a:gd name="connsiteY8" fmla="*/ 95250 h 3267675"/>
              <a:gd name="connsiteX9" fmla="*/ 2247924 w 2286024"/>
              <a:gd name="connsiteY9" fmla="*/ 133350 h 3267675"/>
              <a:gd name="connsiteX10" fmla="*/ 2209824 w 2286024"/>
              <a:gd name="connsiteY10" fmla="*/ 76200 h 3267675"/>
              <a:gd name="connsiteX0" fmla="*/ 2209824 w 2266974"/>
              <a:gd name="connsiteY0" fmla="*/ 76200 h 3267675"/>
              <a:gd name="connsiteX1" fmla="*/ 685824 w 2266974"/>
              <a:gd name="connsiteY1" fmla="*/ 0 h 3267675"/>
              <a:gd name="connsiteX2" fmla="*/ 24 w 2266974"/>
              <a:gd name="connsiteY2" fmla="*/ 1543050 h 3267675"/>
              <a:gd name="connsiteX3" fmla="*/ 1085874 w 2266974"/>
              <a:gd name="connsiteY3" fmla="*/ 3257550 h 3267675"/>
              <a:gd name="connsiteX4" fmla="*/ 2209824 w 2266974"/>
              <a:gd name="connsiteY4" fmla="*/ 2190750 h 3267675"/>
              <a:gd name="connsiteX5" fmla="*/ 1987574 w 2266974"/>
              <a:gd name="connsiteY5" fmla="*/ 901700 h 3267675"/>
              <a:gd name="connsiteX6" fmla="*/ 2266974 w 2266974"/>
              <a:gd name="connsiteY6" fmla="*/ 95250 h 3267675"/>
              <a:gd name="connsiteX7" fmla="*/ 2266974 w 2266974"/>
              <a:gd name="connsiteY7" fmla="*/ 95250 h 3267675"/>
              <a:gd name="connsiteX8" fmla="*/ 2247924 w 2266974"/>
              <a:gd name="connsiteY8" fmla="*/ 133350 h 3267675"/>
              <a:gd name="connsiteX9" fmla="*/ 2209824 w 2266974"/>
              <a:gd name="connsiteY9" fmla="*/ 76200 h 3267675"/>
              <a:gd name="connsiteX0" fmla="*/ 2209824 w 2266974"/>
              <a:gd name="connsiteY0" fmla="*/ 76200 h 3267675"/>
              <a:gd name="connsiteX1" fmla="*/ 685824 w 2266974"/>
              <a:gd name="connsiteY1" fmla="*/ 0 h 3267675"/>
              <a:gd name="connsiteX2" fmla="*/ 24 w 2266974"/>
              <a:gd name="connsiteY2" fmla="*/ 1543050 h 3267675"/>
              <a:gd name="connsiteX3" fmla="*/ 1085874 w 2266974"/>
              <a:gd name="connsiteY3" fmla="*/ 3257550 h 3267675"/>
              <a:gd name="connsiteX4" fmla="*/ 2209824 w 2266974"/>
              <a:gd name="connsiteY4" fmla="*/ 2190750 h 3267675"/>
              <a:gd name="connsiteX5" fmla="*/ 1987574 w 2266974"/>
              <a:gd name="connsiteY5" fmla="*/ 901700 h 3267675"/>
              <a:gd name="connsiteX6" fmla="*/ 2266974 w 2266974"/>
              <a:gd name="connsiteY6" fmla="*/ 95250 h 3267675"/>
              <a:gd name="connsiteX7" fmla="*/ 2247924 w 2266974"/>
              <a:gd name="connsiteY7" fmla="*/ 133350 h 3267675"/>
              <a:gd name="connsiteX8" fmla="*/ 2209824 w 2266974"/>
              <a:gd name="connsiteY8" fmla="*/ 76200 h 3267675"/>
              <a:gd name="connsiteX0" fmla="*/ 2209824 w 2247924"/>
              <a:gd name="connsiteY0" fmla="*/ 76200 h 3267675"/>
              <a:gd name="connsiteX1" fmla="*/ 685824 w 2247924"/>
              <a:gd name="connsiteY1" fmla="*/ 0 h 3267675"/>
              <a:gd name="connsiteX2" fmla="*/ 24 w 2247924"/>
              <a:gd name="connsiteY2" fmla="*/ 1543050 h 3267675"/>
              <a:gd name="connsiteX3" fmla="*/ 1085874 w 2247924"/>
              <a:gd name="connsiteY3" fmla="*/ 3257550 h 3267675"/>
              <a:gd name="connsiteX4" fmla="*/ 2209824 w 2247924"/>
              <a:gd name="connsiteY4" fmla="*/ 2190750 h 3267675"/>
              <a:gd name="connsiteX5" fmla="*/ 1987574 w 2247924"/>
              <a:gd name="connsiteY5" fmla="*/ 901700 h 3267675"/>
              <a:gd name="connsiteX6" fmla="*/ 2247924 w 2247924"/>
              <a:gd name="connsiteY6" fmla="*/ 133350 h 3267675"/>
              <a:gd name="connsiteX7" fmla="*/ 2209824 w 2247924"/>
              <a:gd name="connsiteY7" fmla="*/ 76200 h 3267675"/>
              <a:gd name="connsiteX0" fmla="*/ 2209824 w 2270026"/>
              <a:gd name="connsiteY0" fmla="*/ 76200 h 3267675"/>
              <a:gd name="connsiteX1" fmla="*/ 685824 w 2270026"/>
              <a:gd name="connsiteY1" fmla="*/ 0 h 3267675"/>
              <a:gd name="connsiteX2" fmla="*/ 24 w 2270026"/>
              <a:gd name="connsiteY2" fmla="*/ 1543050 h 3267675"/>
              <a:gd name="connsiteX3" fmla="*/ 1085874 w 2270026"/>
              <a:gd name="connsiteY3" fmla="*/ 3257550 h 3267675"/>
              <a:gd name="connsiteX4" fmla="*/ 2209824 w 2270026"/>
              <a:gd name="connsiteY4" fmla="*/ 2190750 h 3267675"/>
              <a:gd name="connsiteX5" fmla="*/ 1987574 w 2270026"/>
              <a:gd name="connsiteY5" fmla="*/ 901700 h 3267675"/>
              <a:gd name="connsiteX6" fmla="*/ 2209824 w 2270026"/>
              <a:gd name="connsiteY6" fmla="*/ 76200 h 3267675"/>
              <a:gd name="connsiteX0" fmla="*/ 2209824 w 2270026"/>
              <a:gd name="connsiteY0" fmla="*/ 103489 h 3294964"/>
              <a:gd name="connsiteX1" fmla="*/ 685824 w 2270026"/>
              <a:gd name="connsiteY1" fmla="*/ 27289 h 3294964"/>
              <a:gd name="connsiteX2" fmla="*/ 24 w 2270026"/>
              <a:gd name="connsiteY2" fmla="*/ 1570339 h 3294964"/>
              <a:gd name="connsiteX3" fmla="*/ 1085874 w 2270026"/>
              <a:gd name="connsiteY3" fmla="*/ 3284839 h 3294964"/>
              <a:gd name="connsiteX4" fmla="*/ 2209824 w 2270026"/>
              <a:gd name="connsiteY4" fmla="*/ 2218039 h 3294964"/>
              <a:gd name="connsiteX5" fmla="*/ 1987574 w 2270026"/>
              <a:gd name="connsiteY5" fmla="*/ 928989 h 3294964"/>
              <a:gd name="connsiteX6" fmla="*/ 2209824 w 2270026"/>
              <a:gd name="connsiteY6" fmla="*/ 103489 h 3294964"/>
              <a:gd name="connsiteX0" fmla="*/ 2209824 w 2270026"/>
              <a:gd name="connsiteY0" fmla="*/ 112455 h 3303930"/>
              <a:gd name="connsiteX1" fmla="*/ 685824 w 2270026"/>
              <a:gd name="connsiteY1" fmla="*/ 36255 h 3303930"/>
              <a:gd name="connsiteX2" fmla="*/ 24 w 2270026"/>
              <a:gd name="connsiteY2" fmla="*/ 1579305 h 3303930"/>
              <a:gd name="connsiteX3" fmla="*/ 1085874 w 2270026"/>
              <a:gd name="connsiteY3" fmla="*/ 3293805 h 3303930"/>
              <a:gd name="connsiteX4" fmla="*/ 2209824 w 2270026"/>
              <a:gd name="connsiteY4" fmla="*/ 2227005 h 3303930"/>
              <a:gd name="connsiteX5" fmla="*/ 1987574 w 2270026"/>
              <a:gd name="connsiteY5" fmla="*/ 937955 h 3303930"/>
              <a:gd name="connsiteX6" fmla="*/ 2209824 w 2270026"/>
              <a:gd name="connsiteY6" fmla="*/ 112455 h 330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0026" h="3303930">
                <a:moveTo>
                  <a:pt x="2209824" y="112455"/>
                </a:moveTo>
                <a:cubicBezTo>
                  <a:pt x="2073299" y="29905"/>
                  <a:pt x="836636" y="-47883"/>
                  <a:pt x="685824" y="36255"/>
                </a:cubicBezTo>
                <a:cubicBezTo>
                  <a:pt x="317524" y="280730"/>
                  <a:pt x="-3151" y="1049080"/>
                  <a:pt x="24" y="1579305"/>
                </a:cubicBezTo>
                <a:cubicBezTo>
                  <a:pt x="3299" y="2126299"/>
                  <a:pt x="717574" y="3185855"/>
                  <a:pt x="1085874" y="3293805"/>
                </a:cubicBezTo>
                <a:cubicBezTo>
                  <a:pt x="1454174" y="3401755"/>
                  <a:pt x="2059541" y="2619647"/>
                  <a:pt x="2209824" y="2227005"/>
                </a:cubicBezTo>
                <a:cubicBezTo>
                  <a:pt x="2360107" y="1834363"/>
                  <a:pt x="1987574" y="1290380"/>
                  <a:pt x="1987574" y="937955"/>
                </a:cubicBezTo>
                <a:cubicBezTo>
                  <a:pt x="1987574" y="585530"/>
                  <a:pt x="2426782" y="262738"/>
                  <a:pt x="2209824" y="112455"/>
                </a:cubicBezTo>
                <a:close/>
              </a:path>
            </a:pathLst>
          </a:custGeom>
          <a:solidFill>
            <a:srgbClr val="FEFF00">
              <a:alpha val="30000"/>
            </a:srgbClr>
          </a:solidFill>
          <a:ln cap="rnd">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 name="Text Box 16"/>
          <p:cNvSpPr txBox="1">
            <a:spLocks noChangeArrowheads="1"/>
          </p:cNvSpPr>
          <p:nvPr/>
        </p:nvSpPr>
        <p:spPr bwMode="auto">
          <a:xfrm>
            <a:off x="4372983" y="4059554"/>
            <a:ext cx="123623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Jerusalem</a:t>
            </a:r>
          </a:p>
        </p:txBody>
      </p:sp>
      <p:sp>
        <p:nvSpPr>
          <p:cNvPr id="8" name="Freeform 7"/>
          <p:cNvSpPr/>
          <p:nvPr/>
        </p:nvSpPr>
        <p:spPr>
          <a:xfrm>
            <a:off x="2679700" y="1079500"/>
            <a:ext cx="5569628" cy="3023234"/>
          </a:xfrm>
          <a:custGeom>
            <a:avLst/>
            <a:gdLst>
              <a:gd name="connsiteX0" fmla="*/ 3225800 w 5549900"/>
              <a:gd name="connsiteY0" fmla="*/ 2743200 h 2997200"/>
              <a:gd name="connsiteX1" fmla="*/ 3873500 w 5549900"/>
              <a:gd name="connsiteY1" fmla="*/ 2997200 h 2997200"/>
              <a:gd name="connsiteX2" fmla="*/ 5549900 w 5549900"/>
              <a:gd name="connsiteY2" fmla="*/ 2070100 h 2997200"/>
              <a:gd name="connsiteX3" fmla="*/ 4673600 w 5549900"/>
              <a:gd name="connsiteY3" fmla="*/ 1231900 h 2997200"/>
              <a:gd name="connsiteX4" fmla="*/ 4305300 w 5549900"/>
              <a:gd name="connsiteY4" fmla="*/ 495300 h 2997200"/>
              <a:gd name="connsiteX5" fmla="*/ 2527300 w 5549900"/>
              <a:gd name="connsiteY5" fmla="*/ 304800 h 2997200"/>
              <a:gd name="connsiteX6" fmla="*/ 749300 w 5549900"/>
              <a:gd name="connsiteY6" fmla="*/ 317500 h 2997200"/>
              <a:gd name="connsiteX7" fmla="*/ 0 w 5549900"/>
              <a:gd name="connsiteY7" fmla="*/ 0 h 2997200"/>
              <a:gd name="connsiteX0" fmla="*/ 3225800 w 5549900"/>
              <a:gd name="connsiteY0" fmla="*/ 2743200 h 3023234"/>
              <a:gd name="connsiteX1" fmla="*/ 3873500 w 5549900"/>
              <a:gd name="connsiteY1" fmla="*/ 2997200 h 3023234"/>
              <a:gd name="connsiteX2" fmla="*/ 5549900 w 5549900"/>
              <a:gd name="connsiteY2" fmla="*/ 2070100 h 3023234"/>
              <a:gd name="connsiteX3" fmla="*/ 4673600 w 5549900"/>
              <a:gd name="connsiteY3" fmla="*/ 1231900 h 3023234"/>
              <a:gd name="connsiteX4" fmla="*/ 4305300 w 5549900"/>
              <a:gd name="connsiteY4" fmla="*/ 495300 h 3023234"/>
              <a:gd name="connsiteX5" fmla="*/ 2527300 w 5549900"/>
              <a:gd name="connsiteY5" fmla="*/ 304800 h 3023234"/>
              <a:gd name="connsiteX6" fmla="*/ 749300 w 5549900"/>
              <a:gd name="connsiteY6" fmla="*/ 317500 h 3023234"/>
              <a:gd name="connsiteX7" fmla="*/ 0 w 5549900"/>
              <a:gd name="connsiteY7" fmla="*/ 0 h 3023234"/>
              <a:gd name="connsiteX0" fmla="*/ 3225800 w 5574101"/>
              <a:gd name="connsiteY0" fmla="*/ 2743200 h 3023234"/>
              <a:gd name="connsiteX1" fmla="*/ 3873500 w 5574101"/>
              <a:gd name="connsiteY1" fmla="*/ 2997200 h 3023234"/>
              <a:gd name="connsiteX2" fmla="*/ 5549900 w 5574101"/>
              <a:gd name="connsiteY2" fmla="*/ 2070100 h 3023234"/>
              <a:gd name="connsiteX3" fmla="*/ 4673600 w 5574101"/>
              <a:gd name="connsiteY3" fmla="*/ 1231900 h 3023234"/>
              <a:gd name="connsiteX4" fmla="*/ 4305300 w 5574101"/>
              <a:gd name="connsiteY4" fmla="*/ 495300 h 3023234"/>
              <a:gd name="connsiteX5" fmla="*/ 2527300 w 5574101"/>
              <a:gd name="connsiteY5" fmla="*/ 304800 h 3023234"/>
              <a:gd name="connsiteX6" fmla="*/ 749300 w 5574101"/>
              <a:gd name="connsiteY6" fmla="*/ 317500 h 3023234"/>
              <a:gd name="connsiteX7" fmla="*/ 0 w 5574101"/>
              <a:gd name="connsiteY7" fmla="*/ 0 h 3023234"/>
              <a:gd name="connsiteX0" fmla="*/ 3225800 w 5569628"/>
              <a:gd name="connsiteY0" fmla="*/ 2743200 h 3023234"/>
              <a:gd name="connsiteX1" fmla="*/ 3873500 w 5569628"/>
              <a:gd name="connsiteY1" fmla="*/ 2997200 h 3023234"/>
              <a:gd name="connsiteX2" fmla="*/ 5549900 w 5569628"/>
              <a:gd name="connsiteY2" fmla="*/ 2070100 h 3023234"/>
              <a:gd name="connsiteX3" fmla="*/ 4673600 w 5569628"/>
              <a:gd name="connsiteY3" fmla="*/ 1231900 h 3023234"/>
              <a:gd name="connsiteX4" fmla="*/ 4305300 w 5569628"/>
              <a:gd name="connsiteY4" fmla="*/ 495300 h 3023234"/>
              <a:gd name="connsiteX5" fmla="*/ 2527300 w 5569628"/>
              <a:gd name="connsiteY5" fmla="*/ 304800 h 3023234"/>
              <a:gd name="connsiteX6" fmla="*/ 749300 w 5569628"/>
              <a:gd name="connsiteY6" fmla="*/ 317500 h 3023234"/>
              <a:gd name="connsiteX7" fmla="*/ 0 w 5569628"/>
              <a:gd name="connsiteY7" fmla="*/ 0 h 3023234"/>
              <a:gd name="connsiteX0" fmla="*/ 3225800 w 5569628"/>
              <a:gd name="connsiteY0" fmla="*/ 2743200 h 3023234"/>
              <a:gd name="connsiteX1" fmla="*/ 3873500 w 5569628"/>
              <a:gd name="connsiteY1" fmla="*/ 2997200 h 3023234"/>
              <a:gd name="connsiteX2" fmla="*/ 5549900 w 5569628"/>
              <a:gd name="connsiteY2" fmla="*/ 2070100 h 3023234"/>
              <a:gd name="connsiteX3" fmla="*/ 4673600 w 5569628"/>
              <a:gd name="connsiteY3" fmla="*/ 1231900 h 3023234"/>
              <a:gd name="connsiteX4" fmla="*/ 4305300 w 5569628"/>
              <a:gd name="connsiteY4" fmla="*/ 495300 h 3023234"/>
              <a:gd name="connsiteX5" fmla="*/ 2527300 w 5569628"/>
              <a:gd name="connsiteY5" fmla="*/ 304800 h 3023234"/>
              <a:gd name="connsiteX6" fmla="*/ 749300 w 5569628"/>
              <a:gd name="connsiteY6" fmla="*/ 317500 h 3023234"/>
              <a:gd name="connsiteX7" fmla="*/ 0 w 5569628"/>
              <a:gd name="connsiteY7" fmla="*/ 0 h 3023234"/>
              <a:gd name="connsiteX0" fmla="*/ 3225800 w 5569628"/>
              <a:gd name="connsiteY0" fmla="*/ 2743200 h 3023234"/>
              <a:gd name="connsiteX1" fmla="*/ 3873500 w 5569628"/>
              <a:gd name="connsiteY1" fmla="*/ 2997200 h 3023234"/>
              <a:gd name="connsiteX2" fmla="*/ 5549900 w 5569628"/>
              <a:gd name="connsiteY2" fmla="*/ 2070100 h 3023234"/>
              <a:gd name="connsiteX3" fmla="*/ 4673600 w 5569628"/>
              <a:gd name="connsiteY3" fmla="*/ 1231900 h 3023234"/>
              <a:gd name="connsiteX4" fmla="*/ 4305300 w 5569628"/>
              <a:gd name="connsiteY4" fmla="*/ 495300 h 3023234"/>
              <a:gd name="connsiteX5" fmla="*/ 2527300 w 5569628"/>
              <a:gd name="connsiteY5" fmla="*/ 304800 h 3023234"/>
              <a:gd name="connsiteX6" fmla="*/ 749300 w 5569628"/>
              <a:gd name="connsiteY6" fmla="*/ 317500 h 3023234"/>
              <a:gd name="connsiteX7" fmla="*/ 0 w 5569628"/>
              <a:gd name="connsiteY7" fmla="*/ 0 h 3023234"/>
              <a:gd name="connsiteX0" fmla="*/ 3225800 w 5569628"/>
              <a:gd name="connsiteY0" fmla="*/ 2743200 h 3023234"/>
              <a:gd name="connsiteX1" fmla="*/ 3873500 w 5569628"/>
              <a:gd name="connsiteY1" fmla="*/ 2997200 h 3023234"/>
              <a:gd name="connsiteX2" fmla="*/ 5549900 w 5569628"/>
              <a:gd name="connsiteY2" fmla="*/ 2070100 h 3023234"/>
              <a:gd name="connsiteX3" fmla="*/ 4673600 w 5569628"/>
              <a:gd name="connsiteY3" fmla="*/ 1231900 h 3023234"/>
              <a:gd name="connsiteX4" fmla="*/ 4356100 w 5569628"/>
              <a:gd name="connsiteY4" fmla="*/ 723900 h 3023234"/>
              <a:gd name="connsiteX5" fmla="*/ 2527300 w 5569628"/>
              <a:gd name="connsiteY5" fmla="*/ 304800 h 3023234"/>
              <a:gd name="connsiteX6" fmla="*/ 749300 w 5569628"/>
              <a:gd name="connsiteY6" fmla="*/ 317500 h 3023234"/>
              <a:gd name="connsiteX7" fmla="*/ 0 w 5569628"/>
              <a:gd name="connsiteY7" fmla="*/ 0 h 3023234"/>
              <a:gd name="connsiteX0" fmla="*/ 3225800 w 5569628"/>
              <a:gd name="connsiteY0" fmla="*/ 2743200 h 3023234"/>
              <a:gd name="connsiteX1" fmla="*/ 3873500 w 5569628"/>
              <a:gd name="connsiteY1" fmla="*/ 2997200 h 3023234"/>
              <a:gd name="connsiteX2" fmla="*/ 5549900 w 5569628"/>
              <a:gd name="connsiteY2" fmla="*/ 2070100 h 3023234"/>
              <a:gd name="connsiteX3" fmla="*/ 4673600 w 5569628"/>
              <a:gd name="connsiteY3" fmla="*/ 1231900 h 3023234"/>
              <a:gd name="connsiteX4" fmla="*/ 4356100 w 5569628"/>
              <a:gd name="connsiteY4" fmla="*/ 723900 h 3023234"/>
              <a:gd name="connsiteX5" fmla="*/ 2527300 w 5569628"/>
              <a:gd name="connsiteY5" fmla="*/ 304800 h 3023234"/>
              <a:gd name="connsiteX6" fmla="*/ 749300 w 5569628"/>
              <a:gd name="connsiteY6" fmla="*/ 317500 h 3023234"/>
              <a:gd name="connsiteX7" fmla="*/ 0 w 5569628"/>
              <a:gd name="connsiteY7" fmla="*/ 0 h 3023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69628" h="3023234">
                <a:moveTo>
                  <a:pt x="3225800" y="2743200"/>
                </a:moveTo>
                <a:cubicBezTo>
                  <a:pt x="3441700" y="2827867"/>
                  <a:pt x="3486150" y="3109383"/>
                  <a:pt x="3873500" y="2997200"/>
                </a:cubicBezTo>
                <a:cubicBezTo>
                  <a:pt x="4260850" y="2885017"/>
                  <a:pt x="5757932" y="2344183"/>
                  <a:pt x="5549900" y="2070100"/>
                </a:cubicBezTo>
                <a:cubicBezTo>
                  <a:pt x="5305520" y="1748129"/>
                  <a:pt x="4872567" y="1456267"/>
                  <a:pt x="4673600" y="1231900"/>
                </a:cubicBezTo>
                <a:cubicBezTo>
                  <a:pt x="4474633" y="1007533"/>
                  <a:pt x="4461933" y="893233"/>
                  <a:pt x="4356100" y="723900"/>
                </a:cubicBezTo>
                <a:cubicBezTo>
                  <a:pt x="4181837" y="375375"/>
                  <a:pt x="3119967" y="334433"/>
                  <a:pt x="2527300" y="304800"/>
                </a:cubicBezTo>
                <a:lnTo>
                  <a:pt x="749300" y="317500"/>
                </a:lnTo>
                <a:cubicBezTo>
                  <a:pt x="325042" y="320530"/>
                  <a:pt x="249767" y="105833"/>
                  <a:pt x="0" y="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2" name="Text Box 16"/>
          <p:cNvSpPr txBox="1">
            <a:spLocks noChangeArrowheads="1"/>
          </p:cNvSpPr>
          <p:nvPr/>
        </p:nvSpPr>
        <p:spPr bwMode="auto">
          <a:xfrm>
            <a:off x="4766939" y="2077134"/>
            <a:ext cx="1913262" cy="707886"/>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Area of David’s Palace</a:t>
            </a:r>
          </a:p>
        </p:txBody>
      </p:sp>
      <p:sp>
        <p:nvSpPr>
          <p:cNvPr id="13" name="Line 9"/>
          <p:cNvSpPr>
            <a:spLocks noChangeShapeType="1"/>
          </p:cNvSpPr>
          <p:nvPr/>
        </p:nvSpPr>
        <p:spPr bwMode="auto">
          <a:xfrm>
            <a:off x="5720134" y="2781875"/>
            <a:ext cx="13896" cy="402893"/>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4" name="Text Box 16"/>
          <p:cNvSpPr txBox="1">
            <a:spLocks noChangeArrowheads="1"/>
          </p:cNvSpPr>
          <p:nvPr/>
        </p:nvSpPr>
        <p:spPr bwMode="auto">
          <a:xfrm>
            <a:off x="3263970" y="1012825"/>
            <a:ext cx="262443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Joab’s route northward</a:t>
            </a:r>
          </a:p>
        </p:txBody>
      </p:sp>
      <p:sp>
        <p:nvSpPr>
          <p:cNvPr id="11" name="Freeform 10"/>
          <p:cNvSpPr/>
          <p:nvPr/>
        </p:nvSpPr>
        <p:spPr>
          <a:xfrm>
            <a:off x="2867024" y="1152525"/>
            <a:ext cx="1865936" cy="1752600"/>
          </a:xfrm>
          <a:custGeom>
            <a:avLst/>
            <a:gdLst>
              <a:gd name="connsiteX0" fmla="*/ 2000250 w 2000250"/>
              <a:gd name="connsiteY0" fmla="*/ 1771650 h 1771650"/>
              <a:gd name="connsiteX1" fmla="*/ 1857375 w 2000250"/>
              <a:gd name="connsiteY1" fmla="*/ 723900 h 1771650"/>
              <a:gd name="connsiteX2" fmla="*/ 523875 w 2000250"/>
              <a:gd name="connsiteY2" fmla="*/ 333375 h 1771650"/>
              <a:gd name="connsiteX3" fmla="*/ 0 w 2000250"/>
              <a:gd name="connsiteY3" fmla="*/ 0 h 1771650"/>
              <a:gd name="connsiteX0" fmla="*/ 2000250 w 2003255"/>
              <a:gd name="connsiteY0" fmla="*/ 1771650 h 1771650"/>
              <a:gd name="connsiteX1" fmla="*/ 1857375 w 2003255"/>
              <a:gd name="connsiteY1" fmla="*/ 723900 h 1771650"/>
              <a:gd name="connsiteX2" fmla="*/ 523875 w 2003255"/>
              <a:gd name="connsiteY2" fmla="*/ 333375 h 1771650"/>
              <a:gd name="connsiteX3" fmla="*/ 0 w 2003255"/>
              <a:gd name="connsiteY3" fmla="*/ 0 h 1771650"/>
              <a:gd name="connsiteX0" fmla="*/ 1905000 w 1961544"/>
              <a:gd name="connsiteY0" fmla="*/ 1695450 h 1695450"/>
              <a:gd name="connsiteX1" fmla="*/ 1857375 w 1961544"/>
              <a:gd name="connsiteY1" fmla="*/ 723900 h 1695450"/>
              <a:gd name="connsiteX2" fmla="*/ 523875 w 1961544"/>
              <a:gd name="connsiteY2" fmla="*/ 333375 h 1695450"/>
              <a:gd name="connsiteX3" fmla="*/ 0 w 1961544"/>
              <a:gd name="connsiteY3" fmla="*/ 0 h 1695450"/>
              <a:gd name="connsiteX0" fmla="*/ 1885950 w 1955129"/>
              <a:gd name="connsiteY0" fmla="*/ 1762125 h 1762125"/>
              <a:gd name="connsiteX1" fmla="*/ 1857375 w 1955129"/>
              <a:gd name="connsiteY1" fmla="*/ 723900 h 1762125"/>
              <a:gd name="connsiteX2" fmla="*/ 523875 w 1955129"/>
              <a:gd name="connsiteY2" fmla="*/ 333375 h 1762125"/>
              <a:gd name="connsiteX3" fmla="*/ 0 w 1955129"/>
              <a:gd name="connsiteY3" fmla="*/ 0 h 1762125"/>
              <a:gd name="connsiteX0" fmla="*/ 1885950 w 1885950"/>
              <a:gd name="connsiteY0" fmla="*/ 1762125 h 1762125"/>
              <a:gd name="connsiteX1" fmla="*/ 1628775 w 1885950"/>
              <a:gd name="connsiteY1" fmla="*/ 752475 h 1762125"/>
              <a:gd name="connsiteX2" fmla="*/ 523875 w 1885950"/>
              <a:gd name="connsiteY2" fmla="*/ 333375 h 1762125"/>
              <a:gd name="connsiteX3" fmla="*/ 0 w 1885950"/>
              <a:gd name="connsiteY3" fmla="*/ 0 h 1762125"/>
              <a:gd name="connsiteX0" fmla="*/ 1885950 w 1885950"/>
              <a:gd name="connsiteY0" fmla="*/ 1762125 h 1762125"/>
              <a:gd name="connsiteX1" fmla="*/ 1628775 w 1885950"/>
              <a:gd name="connsiteY1" fmla="*/ 752475 h 1762125"/>
              <a:gd name="connsiteX2" fmla="*/ 523875 w 1885950"/>
              <a:gd name="connsiteY2" fmla="*/ 333375 h 1762125"/>
              <a:gd name="connsiteX3" fmla="*/ 0 w 1885950"/>
              <a:gd name="connsiteY3" fmla="*/ 0 h 1762125"/>
              <a:gd name="connsiteX0" fmla="*/ 1885950 w 1885950"/>
              <a:gd name="connsiteY0" fmla="*/ 1762125 h 1762125"/>
              <a:gd name="connsiteX1" fmla="*/ 1628775 w 1885950"/>
              <a:gd name="connsiteY1" fmla="*/ 752475 h 1762125"/>
              <a:gd name="connsiteX2" fmla="*/ 523875 w 1885950"/>
              <a:gd name="connsiteY2" fmla="*/ 333375 h 1762125"/>
              <a:gd name="connsiteX3" fmla="*/ 0 w 1885950"/>
              <a:gd name="connsiteY3" fmla="*/ 0 h 1762125"/>
              <a:gd name="connsiteX0" fmla="*/ 1885950 w 1892644"/>
              <a:gd name="connsiteY0" fmla="*/ 1762125 h 1762125"/>
              <a:gd name="connsiteX1" fmla="*/ 1628775 w 1892644"/>
              <a:gd name="connsiteY1" fmla="*/ 752475 h 1762125"/>
              <a:gd name="connsiteX2" fmla="*/ 523875 w 1892644"/>
              <a:gd name="connsiteY2" fmla="*/ 333375 h 1762125"/>
              <a:gd name="connsiteX3" fmla="*/ 0 w 1892644"/>
              <a:gd name="connsiteY3" fmla="*/ 0 h 1762125"/>
              <a:gd name="connsiteX0" fmla="*/ 1857375 w 1865936"/>
              <a:gd name="connsiteY0" fmla="*/ 1752600 h 1752600"/>
              <a:gd name="connsiteX1" fmla="*/ 1628775 w 1865936"/>
              <a:gd name="connsiteY1" fmla="*/ 752475 h 1752600"/>
              <a:gd name="connsiteX2" fmla="*/ 523875 w 1865936"/>
              <a:gd name="connsiteY2" fmla="*/ 333375 h 1752600"/>
              <a:gd name="connsiteX3" fmla="*/ 0 w 1865936"/>
              <a:gd name="connsiteY3" fmla="*/ 0 h 1752600"/>
            </a:gdLst>
            <a:ahLst/>
            <a:cxnLst>
              <a:cxn ang="0">
                <a:pos x="connsiteX0" y="connsiteY0"/>
              </a:cxn>
              <a:cxn ang="0">
                <a:pos x="connsiteX1" y="connsiteY1"/>
              </a:cxn>
              <a:cxn ang="0">
                <a:pos x="connsiteX2" y="connsiteY2"/>
              </a:cxn>
              <a:cxn ang="0">
                <a:pos x="connsiteX3" y="connsiteY3"/>
              </a:cxn>
            </a:cxnLst>
            <a:rect l="l" t="t" r="r" b="b"/>
            <a:pathLst>
              <a:path w="1865936" h="1752600">
                <a:moveTo>
                  <a:pt x="1857375" y="1752600"/>
                </a:moveTo>
                <a:cubicBezTo>
                  <a:pt x="1885950" y="1346200"/>
                  <a:pt x="1851025" y="989013"/>
                  <a:pt x="1628775" y="752475"/>
                </a:cubicBezTo>
                <a:cubicBezTo>
                  <a:pt x="1406525" y="515938"/>
                  <a:pt x="843334" y="424649"/>
                  <a:pt x="523875" y="333375"/>
                </a:cubicBezTo>
                <a:cubicBezTo>
                  <a:pt x="301625" y="269875"/>
                  <a:pt x="174625" y="111125"/>
                  <a:pt x="0" y="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Tree>
    <p:extLst>
      <p:ext uri="{BB962C8B-B14F-4D97-AF65-F5344CB8AC3E}">
        <p14:creationId xmlns:p14="http://schemas.microsoft.com/office/powerpoint/2010/main" val="18966526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“Benjamin Street” sign in Jerusalem</a:t>
            </a:r>
          </a:p>
        </p:txBody>
      </p:sp>
      <p:sp>
        <p:nvSpPr>
          <p:cNvPr id="3" name="Text Placeholder 2"/>
          <p:cNvSpPr>
            <a:spLocks noGrp="1"/>
          </p:cNvSpPr>
          <p:nvPr>
            <p:ph type="body" sz="quarter" idx="12"/>
          </p:nvPr>
        </p:nvSpPr>
        <p:spPr/>
        <p:txBody>
          <a:bodyPr/>
          <a:lstStyle/>
          <a:p>
            <a:r>
              <a:rPr lang="en-US" dirty="0"/>
              <a:t>20:1</a:t>
            </a:r>
          </a:p>
        </p:txBody>
      </p:sp>
      <p:sp>
        <p:nvSpPr>
          <p:cNvPr id="4" name="Title 3"/>
          <p:cNvSpPr>
            <a:spLocks noGrp="1"/>
          </p:cNvSpPr>
          <p:nvPr>
            <p:ph type="title"/>
          </p:nvPr>
        </p:nvSpPr>
        <p:spPr/>
        <p:txBody>
          <a:bodyPr/>
          <a:lstStyle/>
          <a:p>
            <a:r>
              <a:rPr lang="en-US" dirty="0"/>
              <a:t>There happened to be a worthless man whose name was Sheba, the son of </a:t>
            </a:r>
            <a:r>
              <a:rPr lang="en-US" dirty="0" err="1"/>
              <a:t>Bichri</a:t>
            </a:r>
            <a:r>
              <a:rPr lang="en-US" dirty="0"/>
              <a:t>, a Benjamite</a:t>
            </a:r>
          </a:p>
        </p:txBody>
      </p:sp>
      <p:pic>
        <p:nvPicPr>
          <p:cNvPr id="6" name="Picture 5">
            <a:extLst>
              <a:ext uri="{FF2B5EF4-FFF2-40B4-BE49-F238E27FC236}">
                <a16:creationId xmlns:a16="http://schemas.microsoft.com/office/drawing/2014/main" xmlns="" id="{71C649E3-DAB3-4DAD-B77C-3542375AA4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3841748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xmlns="" id="{901A51FD-6D55-4F9C-A699-CAE5D47853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3" name="Text Placeholder 2"/>
          <p:cNvSpPr>
            <a:spLocks noGrp="1"/>
          </p:cNvSpPr>
          <p:nvPr>
            <p:ph type="body" sz="quarter" idx="10"/>
          </p:nvPr>
        </p:nvSpPr>
        <p:spPr/>
        <p:txBody>
          <a:bodyPr/>
          <a:lstStyle/>
          <a:p>
            <a:r>
              <a:rPr lang="en-US" dirty="0"/>
              <a:t>Standing stone from the temple of Baal-</a:t>
            </a:r>
            <a:r>
              <a:rPr lang="en-US" dirty="0" err="1"/>
              <a:t>berith</a:t>
            </a:r>
            <a:r>
              <a:rPr lang="en-US" dirty="0"/>
              <a:t> at Shechem </a:t>
            </a:r>
          </a:p>
        </p:txBody>
      </p:sp>
      <p:sp>
        <p:nvSpPr>
          <p:cNvPr id="4" name="Text Placeholder 3"/>
          <p:cNvSpPr>
            <a:spLocks noGrp="1"/>
          </p:cNvSpPr>
          <p:nvPr>
            <p:ph type="body" sz="quarter" idx="12"/>
          </p:nvPr>
        </p:nvSpPr>
        <p:spPr/>
        <p:txBody>
          <a:bodyPr/>
          <a:lstStyle/>
          <a:p>
            <a:pPr>
              <a:defRPr/>
            </a:pPr>
            <a:r>
              <a:rPr lang="is-IS" dirty="0"/>
              <a:t>20:8</a:t>
            </a:r>
            <a:endParaRPr lang="en-US" kern="0" dirty="0"/>
          </a:p>
        </p:txBody>
      </p:sp>
      <p:sp>
        <p:nvSpPr>
          <p:cNvPr id="2" name="Title 1"/>
          <p:cNvSpPr>
            <a:spLocks noGrp="1"/>
          </p:cNvSpPr>
          <p:nvPr>
            <p:ph type="title"/>
          </p:nvPr>
        </p:nvSpPr>
        <p:spPr/>
        <p:txBody>
          <a:bodyPr/>
          <a:lstStyle/>
          <a:p>
            <a:pPr>
              <a:defRPr/>
            </a:pPr>
            <a:r>
              <a:rPr lang="en-US" dirty="0"/>
              <a:t>When they were at the great stone which is in Gibeon, </a:t>
            </a:r>
            <a:r>
              <a:rPr lang="en-US" dirty="0" err="1"/>
              <a:t>Amasa</a:t>
            </a:r>
            <a:r>
              <a:rPr lang="en-US" dirty="0"/>
              <a:t> came to meet them</a:t>
            </a:r>
          </a:p>
        </p:txBody>
      </p:sp>
    </p:spTree>
    <p:extLst>
      <p:ext uri="{BB962C8B-B14F-4D97-AF65-F5344CB8AC3E}">
        <p14:creationId xmlns:p14="http://schemas.microsoft.com/office/powerpoint/2010/main" val="18183293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Gibeon (aerial view from the south)</a:t>
            </a:r>
          </a:p>
        </p:txBody>
      </p:sp>
      <p:sp>
        <p:nvSpPr>
          <p:cNvPr id="3" name="Text Placeholder 2"/>
          <p:cNvSpPr>
            <a:spLocks noGrp="1"/>
          </p:cNvSpPr>
          <p:nvPr>
            <p:ph type="body" sz="quarter" idx="12"/>
          </p:nvPr>
        </p:nvSpPr>
        <p:spPr/>
        <p:txBody>
          <a:bodyPr/>
          <a:lstStyle/>
          <a:p>
            <a:r>
              <a:rPr lang="is-IS" dirty="0"/>
              <a:t>20:8</a:t>
            </a:r>
            <a:endParaRPr lang="en-US" dirty="0"/>
          </a:p>
        </p:txBody>
      </p:sp>
      <p:sp>
        <p:nvSpPr>
          <p:cNvPr id="4" name="Title 3"/>
          <p:cNvSpPr>
            <a:spLocks noGrp="1"/>
          </p:cNvSpPr>
          <p:nvPr>
            <p:ph type="title"/>
          </p:nvPr>
        </p:nvSpPr>
        <p:spPr/>
        <p:txBody>
          <a:bodyPr/>
          <a:lstStyle/>
          <a:p>
            <a:r>
              <a:rPr lang="en-US" dirty="0"/>
              <a:t>When they were at the great stone which is in Gibeon, </a:t>
            </a:r>
            <a:r>
              <a:rPr lang="en-US" dirty="0" err="1"/>
              <a:t>Amasa</a:t>
            </a:r>
            <a:r>
              <a:rPr lang="en-US" dirty="0"/>
              <a:t> came to meet them</a:t>
            </a:r>
          </a:p>
        </p:txBody>
      </p:sp>
    </p:spTree>
    <p:extLst>
      <p:ext uri="{BB962C8B-B14F-4D97-AF65-F5344CB8AC3E}">
        <p14:creationId xmlns:p14="http://schemas.microsoft.com/office/powerpoint/2010/main" val="15281914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Gibeon (aerial view from the south)</a:t>
            </a:r>
          </a:p>
        </p:txBody>
      </p:sp>
      <p:sp>
        <p:nvSpPr>
          <p:cNvPr id="3" name="Text Placeholder 2"/>
          <p:cNvSpPr>
            <a:spLocks noGrp="1"/>
          </p:cNvSpPr>
          <p:nvPr>
            <p:ph type="body" sz="quarter" idx="12"/>
          </p:nvPr>
        </p:nvSpPr>
        <p:spPr/>
        <p:txBody>
          <a:bodyPr/>
          <a:lstStyle/>
          <a:p>
            <a:r>
              <a:rPr lang="is-IS" dirty="0"/>
              <a:t>20:8</a:t>
            </a:r>
            <a:endParaRPr lang="en-US" dirty="0"/>
          </a:p>
        </p:txBody>
      </p:sp>
      <p:sp>
        <p:nvSpPr>
          <p:cNvPr id="4" name="Title 3"/>
          <p:cNvSpPr>
            <a:spLocks noGrp="1"/>
          </p:cNvSpPr>
          <p:nvPr>
            <p:ph type="title"/>
          </p:nvPr>
        </p:nvSpPr>
        <p:spPr/>
        <p:txBody>
          <a:bodyPr/>
          <a:lstStyle/>
          <a:p>
            <a:r>
              <a:rPr lang="en-US" dirty="0"/>
              <a:t>When they were at the great stone which is in Gibeon, </a:t>
            </a:r>
            <a:r>
              <a:rPr lang="en-US" dirty="0" err="1"/>
              <a:t>Amasa</a:t>
            </a:r>
            <a:r>
              <a:rPr lang="en-US" dirty="0"/>
              <a:t> came to meet them</a:t>
            </a:r>
          </a:p>
        </p:txBody>
      </p:sp>
      <p:sp>
        <p:nvSpPr>
          <p:cNvPr id="6" name="Oval 5"/>
          <p:cNvSpPr/>
          <p:nvPr/>
        </p:nvSpPr>
        <p:spPr>
          <a:xfrm>
            <a:off x="2895600" y="1569671"/>
            <a:ext cx="3797388" cy="1440342"/>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a typeface="+mn-ea"/>
              <a:cs typeface="+mn-cs"/>
            </a:endParaRPr>
          </a:p>
        </p:txBody>
      </p:sp>
      <p:sp>
        <p:nvSpPr>
          <p:cNvPr id="7" name="Text Box 10"/>
          <p:cNvSpPr txBox="1">
            <a:spLocks noChangeArrowheads="1"/>
          </p:cNvSpPr>
          <p:nvPr/>
        </p:nvSpPr>
        <p:spPr bwMode="auto">
          <a:xfrm>
            <a:off x="4325255" y="1072634"/>
            <a:ext cx="938077"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a:solidFill>
                  <a:prstClr val="white"/>
                </a:solidFill>
                <a:effectLst>
                  <a:glow rad="76200">
                    <a:prstClr val="black">
                      <a:alpha val="60000"/>
                    </a:prstClr>
                  </a:glow>
                </a:effectLst>
                <a:cs typeface="Calibri" pitchFamily="34" charset="0"/>
              </a:rPr>
              <a:t>Gibeon</a:t>
            </a:r>
            <a:endParaRPr lang="en-US" sz="2000" dirty="0">
              <a:solidFill>
                <a:prstClr val="white"/>
              </a:solidFill>
              <a:effectLst>
                <a:glow rad="76200">
                  <a:prstClr val="black">
                    <a:alpha val="60000"/>
                  </a:prstClr>
                </a:glow>
              </a:effectLst>
              <a:cs typeface="Calibri" pitchFamily="34" charset="0"/>
            </a:endParaRPr>
          </a:p>
        </p:txBody>
      </p:sp>
      <p:sp>
        <p:nvSpPr>
          <p:cNvPr id="8" name="Oval 7"/>
          <p:cNvSpPr/>
          <p:nvPr/>
        </p:nvSpPr>
        <p:spPr>
          <a:xfrm>
            <a:off x="2895600" y="4747969"/>
            <a:ext cx="3797388" cy="1440342"/>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a typeface="+mn-ea"/>
              <a:cs typeface="+mn-cs"/>
            </a:endParaRPr>
          </a:p>
        </p:txBody>
      </p:sp>
      <p:sp>
        <p:nvSpPr>
          <p:cNvPr id="9" name="Text Box 10"/>
          <p:cNvSpPr txBox="1">
            <a:spLocks noChangeArrowheads="1"/>
          </p:cNvSpPr>
          <p:nvPr/>
        </p:nvSpPr>
        <p:spPr bwMode="auto">
          <a:xfrm>
            <a:off x="5485576" y="4357414"/>
            <a:ext cx="1476751"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prstClr val="white"/>
                </a:solidFill>
                <a:effectLst>
                  <a:glow rad="76200">
                    <a:prstClr val="black">
                      <a:alpha val="60000"/>
                    </a:prstClr>
                  </a:glow>
                </a:effectLst>
                <a:cs typeface="Calibri" pitchFamily="34" charset="0"/>
              </a:rPr>
              <a:t>Nebi </a:t>
            </a:r>
            <a:r>
              <a:rPr lang="en-US" sz="2000" dirty="0" err="1">
                <a:solidFill>
                  <a:prstClr val="white"/>
                </a:solidFill>
                <a:effectLst>
                  <a:glow rad="76200">
                    <a:prstClr val="black">
                      <a:alpha val="60000"/>
                    </a:prstClr>
                  </a:glow>
                </a:effectLst>
                <a:cs typeface="Calibri" pitchFamily="34" charset="0"/>
              </a:rPr>
              <a:t>Samwil</a:t>
            </a:r>
            <a:endParaRPr lang="en-US" sz="2000" dirty="0">
              <a:solidFill>
                <a:prstClr val="white"/>
              </a:solidFill>
              <a:effectLst>
                <a:glow rad="76200">
                  <a:prstClr val="black">
                    <a:alpha val="60000"/>
                  </a:prstClr>
                </a:glow>
              </a:effectLst>
              <a:cs typeface="Calibri" pitchFamily="34" charset="0"/>
            </a:endParaRPr>
          </a:p>
        </p:txBody>
      </p:sp>
    </p:spTree>
    <p:extLst>
      <p:ext uri="{BB962C8B-B14F-4D97-AF65-F5344CB8AC3E}">
        <p14:creationId xmlns:p14="http://schemas.microsoft.com/office/powerpoint/2010/main" val="120254405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Gibeon (from </a:t>
            </a:r>
            <a:r>
              <a:rPr lang="en-US" dirty="0" err="1"/>
              <a:t>Nebi</a:t>
            </a:r>
            <a:r>
              <a:rPr lang="en-US" dirty="0"/>
              <a:t> Samwil, from the south)</a:t>
            </a:r>
          </a:p>
        </p:txBody>
      </p:sp>
      <p:sp>
        <p:nvSpPr>
          <p:cNvPr id="3" name="Text Placeholder 2"/>
          <p:cNvSpPr>
            <a:spLocks noGrp="1"/>
          </p:cNvSpPr>
          <p:nvPr>
            <p:ph type="body" sz="quarter" idx="12"/>
          </p:nvPr>
        </p:nvSpPr>
        <p:spPr/>
        <p:txBody>
          <a:bodyPr/>
          <a:lstStyle/>
          <a:p>
            <a:r>
              <a:rPr lang="is-IS" dirty="0"/>
              <a:t>20:8</a:t>
            </a:r>
            <a:endParaRPr lang="en-US" dirty="0"/>
          </a:p>
        </p:txBody>
      </p:sp>
      <p:sp>
        <p:nvSpPr>
          <p:cNvPr id="4" name="Title 3"/>
          <p:cNvSpPr>
            <a:spLocks noGrp="1"/>
          </p:cNvSpPr>
          <p:nvPr>
            <p:ph type="title"/>
          </p:nvPr>
        </p:nvSpPr>
        <p:spPr/>
        <p:txBody>
          <a:bodyPr/>
          <a:lstStyle/>
          <a:p>
            <a:r>
              <a:rPr lang="en-US" dirty="0"/>
              <a:t>When they were at the great stone which is in Gibeon, </a:t>
            </a:r>
            <a:r>
              <a:rPr lang="en-US" dirty="0" err="1"/>
              <a:t>Amasa</a:t>
            </a:r>
            <a:r>
              <a:rPr lang="en-US" dirty="0"/>
              <a:t> came to meet them</a:t>
            </a:r>
          </a:p>
        </p:txBody>
      </p:sp>
    </p:spTree>
    <p:extLst>
      <p:ext uri="{BB962C8B-B14F-4D97-AF65-F5344CB8AC3E}">
        <p14:creationId xmlns:p14="http://schemas.microsoft.com/office/powerpoint/2010/main" val="8643398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 r="5888"/>
          <a:stretch/>
        </p:blipFill>
        <p:spPr bwMode="auto">
          <a:xfrm>
            <a:off x="0" y="369332"/>
            <a:ext cx="9144000" cy="6150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 Placeholder 1"/>
          <p:cNvSpPr>
            <a:spLocks noGrp="1"/>
          </p:cNvSpPr>
          <p:nvPr>
            <p:ph type="body" sz="quarter" idx="10"/>
          </p:nvPr>
        </p:nvSpPr>
        <p:spPr/>
        <p:txBody>
          <a:bodyPr/>
          <a:lstStyle/>
          <a:p>
            <a:r>
              <a:rPr lang="en-US" dirty="0"/>
              <a:t>“Gibeon, vineyard of </a:t>
            </a:r>
            <a:r>
              <a:rPr lang="en-US" dirty="0" err="1"/>
              <a:t>Ameryahu</a:t>
            </a:r>
            <a:r>
              <a:rPr lang="en-US" dirty="0"/>
              <a:t>” inscribed on a jar handle, from Gibeon, 7th century BC</a:t>
            </a:r>
          </a:p>
        </p:txBody>
      </p:sp>
      <p:sp>
        <p:nvSpPr>
          <p:cNvPr id="3" name="Text Placeholder 2"/>
          <p:cNvSpPr>
            <a:spLocks noGrp="1"/>
          </p:cNvSpPr>
          <p:nvPr>
            <p:ph type="body" sz="quarter" idx="12"/>
          </p:nvPr>
        </p:nvSpPr>
        <p:spPr/>
        <p:txBody>
          <a:bodyPr/>
          <a:lstStyle/>
          <a:p>
            <a:r>
              <a:rPr lang="is-IS" dirty="0"/>
              <a:t>20:8</a:t>
            </a:r>
            <a:endParaRPr lang="en-US" dirty="0"/>
          </a:p>
        </p:txBody>
      </p:sp>
      <p:sp>
        <p:nvSpPr>
          <p:cNvPr id="4" name="Title 3"/>
          <p:cNvSpPr>
            <a:spLocks noGrp="1"/>
          </p:cNvSpPr>
          <p:nvPr>
            <p:ph type="title"/>
          </p:nvPr>
        </p:nvSpPr>
        <p:spPr/>
        <p:txBody>
          <a:bodyPr/>
          <a:lstStyle/>
          <a:p>
            <a:r>
              <a:rPr lang="en-US" dirty="0"/>
              <a:t>When they were at the great stone which is in Gibeon, </a:t>
            </a:r>
            <a:r>
              <a:rPr lang="en-US" dirty="0" err="1"/>
              <a:t>Amasa</a:t>
            </a:r>
            <a:r>
              <a:rPr lang="en-US" dirty="0"/>
              <a:t> came to meet them</a:t>
            </a:r>
          </a:p>
        </p:txBody>
      </p:sp>
    </p:spTree>
    <p:extLst>
      <p:ext uri="{BB962C8B-B14F-4D97-AF65-F5344CB8AC3E}">
        <p14:creationId xmlns:p14="http://schemas.microsoft.com/office/powerpoint/2010/main" val="32926624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3 Museums 2014\Turkey Museums\Istanbul Museum of the Ancient Orient\Anatolia Neo-Hittite period\Aslantas, basalt relief of Assyrian spearmen, reign of Tiglath-pileser III, tb041705609.jpg"/>
          <p:cNvPicPr>
            <a:picLocks noChangeAspect="1" noChangeArrowheads="1"/>
          </p:cNvPicPr>
          <p:nvPr/>
        </p:nvPicPr>
        <p:blipFill rotWithShape="1">
          <a:blip r:embed="rId3">
            <a:extLst>
              <a:ext uri="{28A0092B-C50C-407E-A947-70E740481C1C}">
                <a14:useLocalDpi xmlns:a14="http://schemas.microsoft.com/office/drawing/2010/main" val="0"/>
              </a:ext>
            </a:extLst>
          </a:blip>
          <a:srcRect l="1800" r="2305"/>
          <a:stretch/>
        </p:blipFill>
        <p:spPr bwMode="auto">
          <a:xfrm>
            <a:off x="-1" y="369331"/>
            <a:ext cx="9144001" cy="61503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Basalt relief of Assyrian spearmen, from </a:t>
            </a:r>
            <a:r>
              <a:rPr lang="en-US" dirty="0" err="1"/>
              <a:t>Aslantas</a:t>
            </a:r>
            <a:r>
              <a:rPr lang="en-US" dirty="0"/>
              <a:t>, reign of Tiglath-pileser III, 8th century BC</a:t>
            </a:r>
          </a:p>
        </p:txBody>
      </p:sp>
      <p:sp>
        <p:nvSpPr>
          <p:cNvPr id="3" name="Text Placeholder 2"/>
          <p:cNvSpPr>
            <a:spLocks noGrp="1"/>
          </p:cNvSpPr>
          <p:nvPr>
            <p:ph type="body" sz="quarter" idx="12"/>
          </p:nvPr>
        </p:nvSpPr>
        <p:spPr/>
        <p:txBody>
          <a:bodyPr/>
          <a:lstStyle/>
          <a:p>
            <a:r>
              <a:rPr lang="en-US" dirty="0"/>
              <a:t>20:8</a:t>
            </a:r>
          </a:p>
        </p:txBody>
      </p:sp>
      <p:sp>
        <p:nvSpPr>
          <p:cNvPr id="4" name="Title 3"/>
          <p:cNvSpPr>
            <a:spLocks noGrp="1"/>
          </p:cNvSpPr>
          <p:nvPr>
            <p:ph type="title"/>
          </p:nvPr>
        </p:nvSpPr>
        <p:spPr/>
        <p:txBody>
          <a:bodyPr/>
          <a:lstStyle/>
          <a:p>
            <a:r>
              <a:rPr lang="en-US" dirty="0"/>
              <a:t>Now Joab was dressed in his military garments</a:t>
            </a:r>
          </a:p>
        </p:txBody>
      </p:sp>
    </p:spTree>
    <p:extLst>
      <p:ext uri="{BB962C8B-B14F-4D97-AF65-F5344CB8AC3E}">
        <p14:creationId xmlns:p14="http://schemas.microsoft.com/office/powerpoint/2010/main" val="97492064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building, sitting, standing&#10;&#10;Description automatically generated">
            <a:extLst>
              <a:ext uri="{FF2B5EF4-FFF2-40B4-BE49-F238E27FC236}">
                <a16:creationId xmlns:a16="http://schemas.microsoft.com/office/drawing/2014/main" xmlns="" id="{9BBC3149-822D-442B-82B7-9A1CE3E699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8016"/>
            <a:ext cx="9144000" cy="6601968"/>
          </a:xfrm>
          <a:prstGeom prst="rect">
            <a:avLst/>
          </a:prstGeom>
        </p:spPr>
      </p:pic>
      <p:sp>
        <p:nvSpPr>
          <p:cNvPr id="2" name="Text Placeholder 1"/>
          <p:cNvSpPr>
            <a:spLocks noGrp="1"/>
          </p:cNvSpPr>
          <p:nvPr>
            <p:ph type="body" sz="quarter" idx="10"/>
          </p:nvPr>
        </p:nvSpPr>
        <p:spPr/>
        <p:txBody>
          <a:bodyPr/>
          <a:lstStyle/>
          <a:p>
            <a:r>
              <a:rPr lang="en-US" dirty="0"/>
              <a:t>Statue of Parthian with belt and sword, from </a:t>
            </a:r>
            <a:r>
              <a:rPr lang="en-US" dirty="0" err="1"/>
              <a:t>Shami</a:t>
            </a:r>
            <a:r>
              <a:rPr lang="en-US" dirty="0"/>
              <a:t> in </a:t>
            </a:r>
            <a:r>
              <a:rPr lang="en-US" dirty="0" err="1"/>
              <a:t>Khuzistan</a:t>
            </a:r>
            <a:r>
              <a:rPr lang="en-US" dirty="0"/>
              <a:t>, circa 100 BC – AD 100</a:t>
            </a:r>
          </a:p>
        </p:txBody>
      </p:sp>
      <p:sp>
        <p:nvSpPr>
          <p:cNvPr id="3" name="Text Placeholder 2"/>
          <p:cNvSpPr>
            <a:spLocks noGrp="1"/>
          </p:cNvSpPr>
          <p:nvPr>
            <p:ph type="body" sz="quarter" idx="12"/>
          </p:nvPr>
        </p:nvSpPr>
        <p:spPr/>
        <p:txBody>
          <a:bodyPr/>
          <a:lstStyle/>
          <a:p>
            <a:r>
              <a:rPr lang="en-US" dirty="0"/>
              <a:t>20:8</a:t>
            </a:r>
          </a:p>
        </p:txBody>
      </p:sp>
      <p:sp>
        <p:nvSpPr>
          <p:cNvPr id="4" name="Title 3"/>
          <p:cNvSpPr>
            <a:spLocks noGrp="1"/>
          </p:cNvSpPr>
          <p:nvPr>
            <p:ph type="title"/>
          </p:nvPr>
        </p:nvSpPr>
        <p:spPr/>
        <p:txBody>
          <a:bodyPr/>
          <a:lstStyle/>
          <a:p>
            <a:r>
              <a:rPr lang="en-US" dirty="0"/>
              <a:t>There was a belt with a sword fastened on his thigh in its sheath, and as he moved it fell out</a:t>
            </a:r>
          </a:p>
        </p:txBody>
      </p:sp>
    </p:spTree>
    <p:extLst>
      <p:ext uri="{BB962C8B-B14F-4D97-AF65-F5344CB8AC3E}">
        <p14:creationId xmlns:p14="http://schemas.microsoft.com/office/powerpoint/2010/main" val="10421758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Kris\Documents\Bolen\PCB size\19 Persia-pcb\Persepolis staircase reliefs\Apadana eastern staircase\Southern side\Persepolis apadana east stairs, Armenian delegation, bridled stallion, leader with dagger, wearing turbans, tb0506181005.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men from the Armenian delegation, from Persepolis, circa 500 BC</a:t>
            </a:r>
          </a:p>
        </p:txBody>
      </p:sp>
      <p:sp>
        <p:nvSpPr>
          <p:cNvPr id="3" name="Text Placeholder 2"/>
          <p:cNvSpPr>
            <a:spLocks noGrp="1"/>
          </p:cNvSpPr>
          <p:nvPr>
            <p:ph type="body" sz="quarter" idx="12"/>
          </p:nvPr>
        </p:nvSpPr>
        <p:spPr/>
        <p:txBody>
          <a:bodyPr/>
          <a:lstStyle/>
          <a:p>
            <a:r>
              <a:rPr lang="en-US" dirty="0"/>
              <a:t>20:8</a:t>
            </a:r>
          </a:p>
        </p:txBody>
      </p:sp>
      <p:sp>
        <p:nvSpPr>
          <p:cNvPr id="4" name="Title 3"/>
          <p:cNvSpPr>
            <a:spLocks noGrp="1"/>
          </p:cNvSpPr>
          <p:nvPr>
            <p:ph type="title"/>
          </p:nvPr>
        </p:nvSpPr>
        <p:spPr/>
        <p:txBody>
          <a:bodyPr/>
          <a:lstStyle/>
          <a:p>
            <a:r>
              <a:rPr lang="en-US" dirty="0"/>
              <a:t>There was a belt with a sword fastened on his thigh in its sheath, and as he moved it fell out</a:t>
            </a:r>
          </a:p>
        </p:txBody>
      </p:sp>
    </p:spTree>
    <p:extLst>
      <p:ext uri="{BB962C8B-B14F-4D97-AF65-F5344CB8AC3E}">
        <p14:creationId xmlns:p14="http://schemas.microsoft.com/office/powerpoint/2010/main" val="105479542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Relief of armed Assyrian servants in ankle-length garments, from Khorsabad, 8th century BC, Sargon II, Oriental Institue, wik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1148"/>
            <a:ext cx="9144000" cy="677570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armed Assyrian servants with swords, from Khorsabad, 8th century BC</a:t>
            </a:r>
          </a:p>
        </p:txBody>
      </p:sp>
      <p:sp>
        <p:nvSpPr>
          <p:cNvPr id="3" name="Text Placeholder 2"/>
          <p:cNvSpPr>
            <a:spLocks noGrp="1"/>
          </p:cNvSpPr>
          <p:nvPr>
            <p:ph type="body" sz="quarter" idx="12"/>
          </p:nvPr>
        </p:nvSpPr>
        <p:spPr/>
        <p:txBody>
          <a:bodyPr/>
          <a:lstStyle/>
          <a:p>
            <a:r>
              <a:rPr lang="en-US" dirty="0"/>
              <a:t>20:8</a:t>
            </a:r>
          </a:p>
        </p:txBody>
      </p:sp>
      <p:sp>
        <p:nvSpPr>
          <p:cNvPr id="4" name="Title 3"/>
          <p:cNvSpPr>
            <a:spLocks noGrp="1"/>
          </p:cNvSpPr>
          <p:nvPr>
            <p:ph type="title"/>
          </p:nvPr>
        </p:nvSpPr>
        <p:spPr/>
        <p:txBody>
          <a:bodyPr/>
          <a:lstStyle/>
          <a:p>
            <a:r>
              <a:rPr lang="en-US" dirty="0"/>
              <a:t>There was a belt with a sword fastened on his thigh in its sheath, and as he moved it fell out</a:t>
            </a:r>
          </a:p>
        </p:txBody>
      </p:sp>
    </p:spTree>
    <p:extLst>
      <p:ext uri="{BB962C8B-B14F-4D97-AF65-F5344CB8AC3E}">
        <p14:creationId xmlns:p14="http://schemas.microsoft.com/office/powerpoint/2010/main" val="148499015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Louvre-pcb\Egypt\Daggers with inlays, 2033-1069 BC, tb0928196245.jpg"/>
          <p:cNvPicPr>
            <a:picLocks noChangeAspect="1" noChangeArrowheads="1"/>
          </p:cNvPicPr>
          <p:nvPr/>
        </p:nvPicPr>
        <p:blipFill rotWithShape="1">
          <a:blip r:embed="rId3">
            <a:extLst>
              <a:ext uri="{28A0092B-C50C-407E-A947-70E740481C1C}">
                <a14:useLocalDpi xmlns:a14="http://schemas.microsoft.com/office/drawing/2010/main" val="0"/>
              </a:ext>
            </a:extLst>
          </a:blip>
          <a:srcRect t="4720" b="4479"/>
          <a:stretch/>
        </p:blipFill>
        <p:spPr bwMode="auto">
          <a:xfrm>
            <a:off x="0" y="171449"/>
            <a:ext cx="9144000" cy="653415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Daggers with inlays, 2000–1050 BC</a:t>
            </a:r>
          </a:p>
        </p:txBody>
      </p:sp>
      <p:sp>
        <p:nvSpPr>
          <p:cNvPr id="3" name="Text Placeholder 2"/>
          <p:cNvSpPr>
            <a:spLocks noGrp="1"/>
          </p:cNvSpPr>
          <p:nvPr>
            <p:ph type="body" sz="quarter" idx="12"/>
          </p:nvPr>
        </p:nvSpPr>
        <p:spPr/>
        <p:txBody>
          <a:bodyPr/>
          <a:lstStyle/>
          <a:p>
            <a:r>
              <a:rPr lang="en-US" dirty="0"/>
              <a:t>20:8</a:t>
            </a:r>
          </a:p>
        </p:txBody>
      </p:sp>
      <p:sp>
        <p:nvSpPr>
          <p:cNvPr id="4" name="Title 3"/>
          <p:cNvSpPr>
            <a:spLocks noGrp="1"/>
          </p:cNvSpPr>
          <p:nvPr>
            <p:ph type="title"/>
          </p:nvPr>
        </p:nvSpPr>
        <p:spPr/>
        <p:txBody>
          <a:bodyPr/>
          <a:lstStyle/>
          <a:p>
            <a:r>
              <a:rPr lang="en-US" dirty="0"/>
              <a:t>There was a belt with a sword fastened on his thigh in its sheath, and as he moved it fell out</a:t>
            </a:r>
          </a:p>
        </p:txBody>
      </p:sp>
    </p:spTree>
    <p:extLst>
      <p:ext uri="{BB962C8B-B14F-4D97-AF65-F5344CB8AC3E}">
        <p14:creationId xmlns:p14="http://schemas.microsoft.com/office/powerpoint/2010/main" val="3176438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riest blowing shofar, tb052201370-002.jpg"/>
          <p:cNvPicPr>
            <a:picLocks noChangeAspect="1"/>
          </p:cNvPicPr>
          <p:nvPr/>
        </p:nvPicPr>
        <p:blipFill rotWithShape="1">
          <a:blip r:embed="rId3">
            <a:extLst>
              <a:ext uri="{28A0092B-C50C-407E-A947-70E740481C1C}">
                <a14:useLocalDpi xmlns:a14="http://schemas.microsoft.com/office/drawing/2010/main" val="0"/>
              </a:ext>
            </a:extLst>
          </a:blip>
          <a:srcRect t="4167"/>
          <a:stretch/>
        </p:blipFill>
        <p:spPr>
          <a:xfrm>
            <a:off x="0" y="0"/>
            <a:ext cx="9144000" cy="6572250"/>
          </a:xfrm>
          <a:prstGeom prst="rect">
            <a:avLst/>
          </a:prstGeom>
        </p:spPr>
      </p:pic>
      <p:sp>
        <p:nvSpPr>
          <p:cNvPr id="2" name="Text Placeholder 1"/>
          <p:cNvSpPr>
            <a:spLocks noGrp="1"/>
          </p:cNvSpPr>
          <p:nvPr>
            <p:ph type="body" sz="quarter" idx="10"/>
          </p:nvPr>
        </p:nvSpPr>
        <p:spPr/>
        <p:txBody>
          <a:bodyPr/>
          <a:lstStyle/>
          <a:p>
            <a:r>
              <a:rPr lang="en-US" dirty="0"/>
              <a:t>Priest re-enactor blowing a shofar</a:t>
            </a:r>
          </a:p>
        </p:txBody>
      </p:sp>
      <p:sp>
        <p:nvSpPr>
          <p:cNvPr id="3" name="Text Placeholder 2"/>
          <p:cNvSpPr>
            <a:spLocks noGrp="1"/>
          </p:cNvSpPr>
          <p:nvPr>
            <p:ph type="body" sz="quarter" idx="12"/>
          </p:nvPr>
        </p:nvSpPr>
        <p:spPr/>
        <p:txBody>
          <a:bodyPr/>
          <a:lstStyle/>
          <a:p>
            <a:r>
              <a:rPr lang="en-US" dirty="0"/>
              <a:t>20:1</a:t>
            </a:r>
          </a:p>
        </p:txBody>
      </p:sp>
      <p:sp>
        <p:nvSpPr>
          <p:cNvPr id="4" name="Title 3"/>
          <p:cNvSpPr>
            <a:spLocks noGrp="1"/>
          </p:cNvSpPr>
          <p:nvPr>
            <p:ph type="title"/>
          </p:nvPr>
        </p:nvSpPr>
        <p:spPr/>
        <p:txBody>
          <a:bodyPr/>
          <a:lstStyle/>
          <a:p>
            <a:r>
              <a:rPr lang="en-US" dirty="0"/>
              <a:t>And he blew the trumpet</a:t>
            </a:r>
          </a:p>
        </p:txBody>
      </p:sp>
    </p:spTree>
    <p:extLst>
      <p:ext uri="{BB962C8B-B14F-4D97-AF65-F5344CB8AC3E}">
        <p14:creationId xmlns:p14="http://schemas.microsoft.com/office/powerpoint/2010/main" val="207157904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Bronze swords and daggers, from </a:t>
            </a:r>
            <a:r>
              <a:rPr lang="en-US" dirty="0" err="1"/>
              <a:t>Lorestan</a:t>
            </a:r>
            <a:r>
              <a:rPr lang="en-US" dirty="0"/>
              <a:t>, early 1st millennium BC</a:t>
            </a:r>
          </a:p>
        </p:txBody>
      </p:sp>
      <p:sp>
        <p:nvSpPr>
          <p:cNvPr id="3" name="Text Placeholder 2"/>
          <p:cNvSpPr>
            <a:spLocks noGrp="1"/>
          </p:cNvSpPr>
          <p:nvPr>
            <p:ph type="body" sz="quarter" idx="12"/>
          </p:nvPr>
        </p:nvSpPr>
        <p:spPr/>
        <p:txBody>
          <a:bodyPr/>
          <a:lstStyle/>
          <a:p>
            <a:r>
              <a:rPr lang="en-US" dirty="0"/>
              <a:t>20:8</a:t>
            </a:r>
          </a:p>
        </p:txBody>
      </p:sp>
      <p:sp>
        <p:nvSpPr>
          <p:cNvPr id="4" name="Title 3"/>
          <p:cNvSpPr>
            <a:spLocks noGrp="1"/>
          </p:cNvSpPr>
          <p:nvPr>
            <p:ph type="title"/>
          </p:nvPr>
        </p:nvSpPr>
        <p:spPr/>
        <p:txBody>
          <a:bodyPr/>
          <a:lstStyle/>
          <a:p>
            <a:r>
              <a:rPr lang="en-US" dirty="0"/>
              <a:t>There was a belt with a sword fastened on his thigh in its sheath, and as he moved it fell out</a:t>
            </a:r>
          </a:p>
        </p:txBody>
      </p:sp>
      <p:pic>
        <p:nvPicPr>
          <p:cNvPr id="3074" name="Picture 2" descr="C:\Users\Kris\Documents\Bolen\PCB size\19 Persia-pcb\National Museum of Iran\Daggers, bronze, from Lorestan, 1st millennium BC, tb051418398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55688"/>
            <a:ext cx="9144000" cy="4745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43604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Kris\Documents\Bolen\02 HVHL\49 American Colony Matson additional\Matson15k1\People\Bedouin salutation, greeting with a kiss, mat23092.jpg"/>
          <p:cNvPicPr>
            <a:picLocks noChangeAspect="1" noChangeArrowheads="1"/>
          </p:cNvPicPr>
          <p:nvPr/>
        </p:nvPicPr>
        <p:blipFill rotWithShape="1">
          <a:blip r:embed="rId3">
            <a:grayscl/>
            <a:extLst>
              <a:ext uri="{28A0092B-C50C-407E-A947-70E740481C1C}">
                <a14:useLocalDpi xmlns:a14="http://schemas.microsoft.com/office/drawing/2010/main" val="0"/>
              </a:ext>
            </a:extLst>
          </a:blip>
          <a:srcRect t="22292" b="4165"/>
          <a:stretch/>
        </p:blipFill>
        <p:spPr bwMode="auto">
          <a:xfrm>
            <a:off x="1485900" y="133350"/>
            <a:ext cx="6172200" cy="67246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men greeting each other with a kiss</a:t>
            </a:r>
          </a:p>
        </p:txBody>
      </p:sp>
      <p:sp>
        <p:nvSpPr>
          <p:cNvPr id="3" name="Text Placeholder 2"/>
          <p:cNvSpPr>
            <a:spLocks noGrp="1"/>
          </p:cNvSpPr>
          <p:nvPr>
            <p:ph type="body" sz="quarter" idx="12"/>
          </p:nvPr>
        </p:nvSpPr>
        <p:spPr/>
        <p:txBody>
          <a:bodyPr/>
          <a:lstStyle/>
          <a:p>
            <a:r>
              <a:rPr lang="en-US" dirty="0"/>
              <a:t>20:9</a:t>
            </a:r>
          </a:p>
        </p:txBody>
      </p:sp>
      <p:sp>
        <p:nvSpPr>
          <p:cNvPr id="4" name="Title 3"/>
          <p:cNvSpPr>
            <a:spLocks noGrp="1"/>
          </p:cNvSpPr>
          <p:nvPr>
            <p:ph type="title"/>
          </p:nvPr>
        </p:nvSpPr>
        <p:spPr/>
        <p:txBody>
          <a:bodyPr/>
          <a:lstStyle/>
          <a:p>
            <a:r>
              <a:rPr lang="en-US" dirty="0"/>
              <a:t>Then Joab took </a:t>
            </a:r>
            <a:r>
              <a:rPr lang="en-US" dirty="0" err="1"/>
              <a:t>Amasa</a:t>
            </a:r>
            <a:r>
              <a:rPr lang="en-US" dirty="0"/>
              <a:t> by the beard with his right hand to kiss him</a:t>
            </a:r>
          </a:p>
        </p:txBody>
      </p:sp>
    </p:spTree>
    <p:extLst>
      <p:ext uri="{BB962C8B-B14F-4D97-AF65-F5344CB8AC3E}">
        <p14:creationId xmlns:p14="http://schemas.microsoft.com/office/powerpoint/2010/main" val="16623623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5150" y="70902"/>
            <a:ext cx="5473700" cy="6716196"/>
          </a:xfrm>
          <a:prstGeom prst="rect">
            <a:avLst/>
          </a:prstGeom>
        </p:spPr>
      </p:pic>
      <p:sp>
        <p:nvSpPr>
          <p:cNvPr id="2" name="Text Placeholder 1"/>
          <p:cNvSpPr>
            <a:spLocks noGrp="1"/>
          </p:cNvSpPr>
          <p:nvPr>
            <p:ph type="body" sz="quarter" idx="10"/>
          </p:nvPr>
        </p:nvSpPr>
        <p:spPr/>
        <p:txBody>
          <a:bodyPr/>
          <a:lstStyle/>
          <a:p>
            <a:r>
              <a:rPr lang="en-US" dirty="0"/>
              <a:t>Relief of a Neo-Assyrian king with an official (sketch)</a:t>
            </a:r>
          </a:p>
        </p:txBody>
      </p:sp>
      <p:sp>
        <p:nvSpPr>
          <p:cNvPr id="3" name="Text Placeholder 2"/>
          <p:cNvSpPr>
            <a:spLocks noGrp="1"/>
          </p:cNvSpPr>
          <p:nvPr>
            <p:ph type="body" sz="quarter" idx="12"/>
          </p:nvPr>
        </p:nvSpPr>
        <p:spPr/>
        <p:txBody>
          <a:bodyPr/>
          <a:lstStyle/>
          <a:p>
            <a:r>
              <a:rPr lang="en-US" dirty="0"/>
              <a:t>20:9</a:t>
            </a:r>
          </a:p>
        </p:txBody>
      </p:sp>
      <p:sp>
        <p:nvSpPr>
          <p:cNvPr id="4" name="Title 3"/>
          <p:cNvSpPr>
            <a:spLocks noGrp="1"/>
          </p:cNvSpPr>
          <p:nvPr>
            <p:ph type="title"/>
          </p:nvPr>
        </p:nvSpPr>
        <p:spPr/>
        <p:txBody>
          <a:bodyPr/>
          <a:lstStyle/>
          <a:p>
            <a:r>
              <a:rPr lang="en-US" dirty="0"/>
              <a:t>Then Joab took </a:t>
            </a:r>
            <a:r>
              <a:rPr lang="en-US" dirty="0" err="1"/>
              <a:t>Amasa</a:t>
            </a:r>
            <a:r>
              <a:rPr lang="en-US" dirty="0"/>
              <a:t> by the beard with his right hand to kiss him</a:t>
            </a:r>
          </a:p>
        </p:txBody>
      </p:sp>
    </p:spTree>
    <p:extLst>
      <p:ext uri="{BB962C8B-B14F-4D97-AF65-F5344CB8AC3E}">
        <p14:creationId xmlns:p14="http://schemas.microsoft.com/office/powerpoint/2010/main" val="132817151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wnloads\1280px-Joab_doodt_Amasa,_RP-P-OB-45.149.jpg"/>
          <p:cNvPicPr>
            <a:picLocks noChangeAspect="1" noChangeArrowheads="1"/>
          </p:cNvPicPr>
          <p:nvPr/>
        </p:nvPicPr>
        <p:blipFill rotWithShape="1">
          <a:blip r:embed="rId3">
            <a:extLst>
              <a:ext uri="{28A0092B-C50C-407E-A947-70E740481C1C}">
                <a14:useLocalDpi xmlns:a14="http://schemas.microsoft.com/office/drawing/2010/main" val="0"/>
              </a:ext>
            </a:extLst>
          </a:blip>
          <a:srcRect l="3567" t="2481" r="4318"/>
          <a:stretch/>
        </p:blipFill>
        <p:spPr bwMode="auto">
          <a:xfrm>
            <a:off x="1" y="0"/>
            <a:ext cx="9144000" cy="673845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i="1" dirty="0"/>
              <a:t>Joab Kills Amasa</a:t>
            </a:r>
            <a:r>
              <a:rPr lang="en-US" dirty="0"/>
              <a:t>, by Jan </a:t>
            </a:r>
            <a:r>
              <a:rPr lang="en-US" dirty="0" err="1"/>
              <a:t>Luyken</a:t>
            </a:r>
            <a:r>
              <a:rPr lang="en-US" dirty="0"/>
              <a:t>, 1704</a:t>
            </a:r>
          </a:p>
        </p:txBody>
      </p:sp>
      <p:sp>
        <p:nvSpPr>
          <p:cNvPr id="3" name="Text Placeholder 2"/>
          <p:cNvSpPr>
            <a:spLocks noGrp="1"/>
          </p:cNvSpPr>
          <p:nvPr>
            <p:ph type="body" sz="quarter" idx="12"/>
          </p:nvPr>
        </p:nvSpPr>
        <p:spPr/>
        <p:txBody>
          <a:bodyPr/>
          <a:lstStyle/>
          <a:p>
            <a:r>
              <a:rPr lang="en-US" dirty="0"/>
              <a:t>20:9</a:t>
            </a:r>
          </a:p>
        </p:txBody>
      </p:sp>
      <p:sp>
        <p:nvSpPr>
          <p:cNvPr id="4" name="Title 3"/>
          <p:cNvSpPr>
            <a:spLocks noGrp="1"/>
          </p:cNvSpPr>
          <p:nvPr>
            <p:ph type="title"/>
          </p:nvPr>
        </p:nvSpPr>
        <p:spPr/>
        <p:txBody>
          <a:bodyPr/>
          <a:lstStyle/>
          <a:p>
            <a:r>
              <a:rPr lang="en-US" dirty="0"/>
              <a:t>Then Joab took Amasa by the beard with his right hand to kiss him</a:t>
            </a:r>
          </a:p>
        </p:txBody>
      </p:sp>
    </p:spTree>
    <p:extLst>
      <p:ext uri="{BB962C8B-B14F-4D97-AF65-F5344CB8AC3E}">
        <p14:creationId xmlns:p14="http://schemas.microsoft.com/office/powerpoint/2010/main" val="24070130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stone wall&#10;&#10;Description automatically generated">
            <a:extLst>
              <a:ext uri="{FF2B5EF4-FFF2-40B4-BE49-F238E27FC236}">
                <a16:creationId xmlns:a16="http://schemas.microsoft.com/office/drawing/2014/main" xmlns="" id="{D295E49A-FEFE-46EF-8147-49FFAA8BD0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Depiction of a soldier executing a prisoner, from the Lachish reliefs, circa 700 BC</a:t>
            </a:r>
          </a:p>
        </p:txBody>
      </p:sp>
      <p:sp>
        <p:nvSpPr>
          <p:cNvPr id="3" name="Text Placeholder 2"/>
          <p:cNvSpPr>
            <a:spLocks noGrp="1"/>
          </p:cNvSpPr>
          <p:nvPr>
            <p:ph type="body" sz="quarter" idx="12"/>
          </p:nvPr>
        </p:nvSpPr>
        <p:spPr/>
        <p:txBody>
          <a:bodyPr/>
          <a:lstStyle/>
          <a:p>
            <a:r>
              <a:rPr lang="en-US" dirty="0"/>
              <a:t>20:10</a:t>
            </a:r>
          </a:p>
        </p:txBody>
      </p:sp>
      <p:sp>
        <p:nvSpPr>
          <p:cNvPr id="4" name="Title 3"/>
          <p:cNvSpPr>
            <a:spLocks noGrp="1"/>
          </p:cNvSpPr>
          <p:nvPr>
            <p:ph type="title"/>
          </p:nvPr>
        </p:nvSpPr>
        <p:spPr/>
        <p:txBody>
          <a:bodyPr/>
          <a:lstStyle/>
          <a:p>
            <a:r>
              <a:rPr lang="en-US" dirty="0"/>
              <a:t>But </a:t>
            </a:r>
            <a:r>
              <a:rPr lang="en-US" dirty="0" err="1"/>
              <a:t>Amasa</a:t>
            </a:r>
            <a:r>
              <a:rPr lang="en-US" dirty="0"/>
              <a:t> did not notice the sword that was in Joab’s hand, so he struck him in the stomach</a:t>
            </a:r>
          </a:p>
        </p:txBody>
      </p:sp>
    </p:spTree>
    <p:extLst>
      <p:ext uri="{BB962C8B-B14F-4D97-AF65-F5344CB8AC3E}">
        <p14:creationId xmlns:p14="http://schemas.microsoft.com/office/powerpoint/2010/main" val="19787098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6-02-02 at 4.46.41 P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387" y="0"/>
            <a:ext cx="7079226" cy="6858000"/>
          </a:xfrm>
          <a:prstGeom prst="rect">
            <a:avLst/>
          </a:prstGeom>
        </p:spPr>
      </p:pic>
      <p:sp>
        <p:nvSpPr>
          <p:cNvPr id="2" name="Text Placeholder 1"/>
          <p:cNvSpPr>
            <a:spLocks noGrp="1"/>
          </p:cNvSpPr>
          <p:nvPr>
            <p:ph type="body" sz="quarter" idx="10"/>
          </p:nvPr>
        </p:nvSpPr>
        <p:spPr/>
        <p:txBody>
          <a:bodyPr/>
          <a:lstStyle/>
          <a:p>
            <a:r>
              <a:rPr lang="en-US" dirty="0"/>
              <a:t>Relief of a fight in mountainous territory, reign of Sennacherib, circa 700 BC (sketch)</a:t>
            </a:r>
          </a:p>
        </p:txBody>
      </p:sp>
      <p:sp>
        <p:nvSpPr>
          <p:cNvPr id="3" name="Text Placeholder 2"/>
          <p:cNvSpPr>
            <a:spLocks noGrp="1"/>
          </p:cNvSpPr>
          <p:nvPr>
            <p:ph type="body" sz="quarter" idx="12"/>
          </p:nvPr>
        </p:nvSpPr>
        <p:spPr/>
        <p:txBody>
          <a:bodyPr/>
          <a:lstStyle/>
          <a:p>
            <a:r>
              <a:rPr lang="en-US" dirty="0"/>
              <a:t>20:10</a:t>
            </a:r>
          </a:p>
        </p:txBody>
      </p:sp>
      <p:sp>
        <p:nvSpPr>
          <p:cNvPr id="4" name="Title 3"/>
          <p:cNvSpPr>
            <a:spLocks noGrp="1"/>
          </p:cNvSpPr>
          <p:nvPr>
            <p:ph type="title"/>
          </p:nvPr>
        </p:nvSpPr>
        <p:spPr/>
        <p:txBody>
          <a:bodyPr/>
          <a:lstStyle/>
          <a:p>
            <a:r>
              <a:rPr lang="en-US" dirty="0"/>
              <a:t>But </a:t>
            </a:r>
            <a:r>
              <a:rPr lang="en-US" dirty="0" err="1"/>
              <a:t>Amasa</a:t>
            </a:r>
            <a:r>
              <a:rPr lang="en-US" dirty="0"/>
              <a:t> did not notice the sword that was in Joab’s hand, so he struck him in the stomach</a:t>
            </a:r>
          </a:p>
        </p:txBody>
      </p:sp>
    </p:spTree>
    <p:extLst>
      <p:ext uri="{BB962C8B-B14F-4D97-AF65-F5344CB8AC3E}">
        <p14:creationId xmlns:p14="http://schemas.microsoft.com/office/powerpoint/2010/main" val="20106516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PCB size\Getty Villa\Other\Torso of man with visible internal organs, terracotta, Etruscan, 300-200 BC, tb100919743.jpg"/>
          <p:cNvPicPr>
            <a:picLocks noChangeAspect="1" noChangeArrowheads="1"/>
          </p:cNvPicPr>
          <p:nvPr/>
        </p:nvPicPr>
        <p:blipFill rotWithShape="1">
          <a:blip r:embed="rId3">
            <a:extLst>
              <a:ext uri="{28A0092B-C50C-407E-A947-70E740481C1C}">
                <a14:useLocalDpi xmlns:a14="http://schemas.microsoft.com/office/drawing/2010/main" val="0"/>
              </a:ext>
            </a:extLst>
          </a:blip>
          <a:srcRect t="6666" b="18333"/>
          <a:stretch/>
        </p:blipFill>
        <p:spPr bwMode="auto">
          <a:xfrm>
            <a:off x="1133602" y="0"/>
            <a:ext cx="694055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Torso of a man with visible internal organs, terracotta, circa 250 BC</a:t>
            </a:r>
          </a:p>
        </p:txBody>
      </p:sp>
      <p:sp>
        <p:nvSpPr>
          <p:cNvPr id="3" name="Text Placeholder 2"/>
          <p:cNvSpPr>
            <a:spLocks noGrp="1"/>
          </p:cNvSpPr>
          <p:nvPr>
            <p:ph type="body" sz="quarter" idx="12"/>
          </p:nvPr>
        </p:nvSpPr>
        <p:spPr/>
        <p:txBody>
          <a:bodyPr/>
          <a:lstStyle/>
          <a:p>
            <a:r>
              <a:rPr lang="en-US" dirty="0"/>
              <a:t>20:10</a:t>
            </a:r>
          </a:p>
        </p:txBody>
      </p:sp>
      <p:sp>
        <p:nvSpPr>
          <p:cNvPr id="4" name="Title 3"/>
          <p:cNvSpPr>
            <a:spLocks noGrp="1"/>
          </p:cNvSpPr>
          <p:nvPr>
            <p:ph type="title"/>
          </p:nvPr>
        </p:nvSpPr>
        <p:spPr/>
        <p:txBody>
          <a:bodyPr/>
          <a:lstStyle/>
          <a:p>
            <a:r>
              <a:rPr lang="en-US" dirty="0"/>
              <a:t>Joab spilled his entrails to the ground without striking a second blow, and he died</a:t>
            </a:r>
          </a:p>
        </p:txBody>
      </p:sp>
    </p:spTree>
    <p:extLst>
      <p:ext uri="{BB962C8B-B14F-4D97-AF65-F5344CB8AC3E}">
        <p14:creationId xmlns:p14="http://schemas.microsoft.com/office/powerpoint/2010/main" val="37795118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4 0Adds 2012\19 Museum\Athens Archaeological Museum\Statue of young athlete, bronze, from sea off Marathon, 340-330 BC, tb01111756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7338"/>
            <a:ext cx="9144000" cy="62817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statue of young athlete, from the sea off Marathon, 4th century BC</a:t>
            </a:r>
          </a:p>
        </p:txBody>
      </p:sp>
      <p:sp>
        <p:nvSpPr>
          <p:cNvPr id="3" name="Text Placeholder 2"/>
          <p:cNvSpPr>
            <a:spLocks noGrp="1"/>
          </p:cNvSpPr>
          <p:nvPr>
            <p:ph type="body" sz="quarter" idx="12"/>
          </p:nvPr>
        </p:nvSpPr>
        <p:spPr/>
        <p:txBody>
          <a:bodyPr/>
          <a:lstStyle/>
          <a:p>
            <a:r>
              <a:rPr lang="en-US" dirty="0"/>
              <a:t>20:11</a:t>
            </a:r>
          </a:p>
        </p:txBody>
      </p:sp>
      <p:sp>
        <p:nvSpPr>
          <p:cNvPr id="4" name="Title 3"/>
          <p:cNvSpPr>
            <a:spLocks noGrp="1"/>
          </p:cNvSpPr>
          <p:nvPr>
            <p:ph type="title"/>
          </p:nvPr>
        </p:nvSpPr>
        <p:spPr/>
        <p:txBody>
          <a:bodyPr/>
          <a:lstStyle/>
          <a:p>
            <a:r>
              <a:rPr lang="en-US" dirty="0"/>
              <a:t>And a young man cried out, “Whoever is for Joab and David, let him follow Joab!”</a:t>
            </a:r>
          </a:p>
        </p:txBody>
      </p:sp>
    </p:spTree>
    <p:extLst>
      <p:ext uri="{BB962C8B-B14F-4D97-AF65-F5344CB8AC3E}">
        <p14:creationId xmlns:p14="http://schemas.microsoft.com/office/powerpoint/2010/main" val="267151016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Fallen soldier depicted in the Pergamene votive offering, 2nd century AD</a:t>
            </a:r>
          </a:p>
        </p:txBody>
      </p:sp>
      <p:sp>
        <p:nvSpPr>
          <p:cNvPr id="3" name="Text Placeholder 2"/>
          <p:cNvSpPr>
            <a:spLocks noGrp="1"/>
          </p:cNvSpPr>
          <p:nvPr>
            <p:ph type="body" sz="quarter" idx="12"/>
          </p:nvPr>
        </p:nvSpPr>
        <p:spPr/>
        <p:txBody>
          <a:bodyPr/>
          <a:lstStyle/>
          <a:p>
            <a:r>
              <a:rPr lang="en-US" dirty="0"/>
              <a:t>20:12</a:t>
            </a:r>
          </a:p>
        </p:txBody>
      </p:sp>
      <p:sp>
        <p:nvSpPr>
          <p:cNvPr id="4" name="Title 3"/>
          <p:cNvSpPr>
            <a:spLocks noGrp="1"/>
          </p:cNvSpPr>
          <p:nvPr>
            <p:ph type="title"/>
          </p:nvPr>
        </p:nvSpPr>
        <p:spPr/>
        <p:txBody>
          <a:bodyPr/>
          <a:lstStyle/>
          <a:p>
            <a:r>
              <a:rPr lang="en-US" dirty="0"/>
              <a:t>Now </a:t>
            </a:r>
            <a:r>
              <a:rPr lang="en-US" dirty="0" err="1"/>
              <a:t>Amasa</a:t>
            </a:r>
            <a:r>
              <a:rPr lang="en-US" dirty="0"/>
              <a:t> lay wallowing in his blood in the middle of the road</a:t>
            </a:r>
          </a:p>
        </p:txBody>
      </p:sp>
      <p:pic>
        <p:nvPicPr>
          <p:cNvPr id="6146" name="Picture 2" descr="C:\Users\Kris\Documents\Bolen\04 0Adds 2012\19 Museum\Rome Museums\Naples Museum\Farnese Collection\Small Pergamene Votive Offering, 2nd c AD copy of 2nd c BC original, tb0515171475.jpg"/>
          <p:cNvPicPr>
            <a:picLocks noChangeAspect="1" noChangeArrowheads="1"/>
          </p:cNvPicPr>
          <p:nvPr/>
        </p:nvPicPr>
        <p:blipFill rotWithShape="1">
          <a:blip r:embed="rId3">
            <a:extLst>
              <a:ext uri="{28A0092B-C50C-407E-A947-70E740481C1C}">
                <a14:useLocalDpi xmlns:a14="http://schemas.microsoft.com/office/drawing/2010/main" val="0"/>
              </a:ext>
            </a:extLst>
          </a:blip>
          <a:srcRect r="10031"/>
          <a:stretch/>
        </p:blipFill>
        <p:spPr bwMode="auto">
          <a:xfrm>
            <a:off x="-1" y="649010"/>
            <a:ext cx="9144001" cy="55599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430701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2355"/>
            <a:ext cx="9144000" cy="6172200"/>
          </a:xfrm>
          <a:prstGeom prst="rect">
            <a:avLst/>
          </a:prstGeom>
        </p:spPr>
      </p:pic>
      <p:sp>
        <p:nvSpPr>
          <p:cNvPr id="2" name="Text Placeholder 1"/>
          <p:cNvSpPr>
            <a:spLocks noGrp="1"/>
          </p:cNvSpPr>
          <p:nvPr>
            <p:ph type="body" sz="quarter" idx="10"/>
          </p:nvPr>
        </p:nvSpPr>
        <p:spPr/>
        <p:txBody>
          <a:bodyPr/>
          <a:lstStyle/>
          <a:p>
            <a:r>
              <a:rPr lang="en-US" dirty="0"/>
              <a:t>Assyrian soldiers disposing of an enemy, from Nineveh, 7th century BC</a:t>
            </a:r>
          </a:p>
        </p:txBody>
      </p:sp>
      <p:sp>
        <p:nvSpPr>
          <p:cNvPr id="3" name="Text Placeholder 2"/>
          <p:cNvSpPr>
            <a:spLocks noGrp="1"/>
          </p:cNvSpPr>
          <p:nvPr>
            <p:ph type="body" sz="quarter" idx="12"/>
          </p:nvPr>
        </p:nvSpPr>
        <p:spPr/>
        <p:txBody>
          <a:bodyPr/>
          <a:lstStyle/>
          <a:p>
            <a:r>
              <a:rPr lang="en-US" dirty="0"/>
              <a:t>20:12</a:t>
            </a:r>
          </a:p>
        </p:txBody>
      </p:sp>
      <p:sp>
        <p:nvSpPr>
          <p:cNvPr id="4" name="Title 3"/>
          <p:cNvSpPr>
            <a:spLocks noGrp="1"/>
          </p:cNvSpPr>
          <p:nvPr>
            <p:ph type="title"/>
          </p:nvPr>
        </p:nvSpPr>
        <p:spPr/>
        <p:txBody>
          <a:bodyPr/>
          <a:lstStyle/>
          <a:p>
            <a:r>
              <a:rPr lang="en-US" dirty="0"/>
              <a:t>So a man removed </a:t>
            </a:r>
            <a:r>
              <a:rPr lang="en-US" dirty="0" err="1"/>
              <a:t>Amasa</a:t>
            </a:r>
            <a:r>
              <a:rPr lang="en-US" dirty="0"/>
              <a:t> from the road into the field and threw a garment over him</a:t>
            </a:r>
          </a:p>
        </p:txBody>
      </p:sp>
    </p:spTree>
    <p:extLst>
      <p:ext uri="{BB962C8B-B14F-4D97-AF65-F5344CB8AC3E}">
        <p14:creationId xmlns:p14="http://schemas.microsoft.com/office/powerpoint/2010/main" val="1195731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2 HVHL\49 American Colony Matson additional\Matson15k1\Jewish men\Jewish man blowing shofar, announcing Sabbath, mat19302.jpg"/>
          <p:cNvPicPr>
            <a:picLocks noChangeAspect="1" noChangeArrowheads="1"/>
          </p:cNvPicPr>
          <p:nvPr/>
        </p:nvPicPr>
        <p:blipFill rotWithShape="1">
          <a:blip r:embed="rId3">
            <a:extLst>
              <a:ext uri="{28A0092B-C50C-407E-A947-70E740481C1C}">
                <a14:useLocalDpi xmlns:a14="http://schemas.microsoft.com/office/drawing/2010/main" val="0"/>
              </a:ext>
            </a:extLst>
          </a:blip>
          <a:srcRect t="6098" b="39133"/>
          <a:stretch/>
        </p:blipFill>
        <p:spPr bwMode="auto">
          <a:xfrm>
            <a:off x="613418" y="369332"/>
            <a:ext cx="7917165" cy="615033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Jewish man blowing a shofar, announcing the Sabbath</a:t>
            </a:r>
          </a:p>
        </p:txBody>
      </p:sp>
      <p:sp>
        <p:nvSpPr>
          <p:cNvPr id="3" name="Text Placeholder 2"/>
          <p:cNvSpPr>
            <a:spLocks noGrp="1"/>
          </p:cNvSpPr>
          <p:nvPr>
            <p:ph type="body" sz="quarter" idx="12"/>
          </p:nvPr>
        </p:nvSpPr>
        <p:spPr/>
        <p:txBody>
          <a:bodyPr/>
          <a:lstStyle/>
          <a:p>
            <a:r>
              <a:rPr lang="en-US" dirty="0"/>
              <a:t>20:1</a:t>
            </a:r>
          </a:p>
        </p:txBody>
      </p:sp>
      <p:sp>
        <p:nvSpPr>
          <p:cNvPr id="4" name="Title 3"/>
          <p:cNvSpPr>
            <a:spLocks noGrp="1"/>
          </p:cNvSpPr>
          <p:nvPr>
            <p:ph type="title"/>
          </p:nvPr>
        </p:nvSpPr>
        <p:spPr/>
        <p:txBody>
          <a:bodyPr/>
          <a:lstStyle/>
          <a:p>
            <a:r>
              <a:rPr lang="en-US" dirty="0"/>
              <a:t>And he blew the trumpet</a:t>
            </a:r>
          </a:p>
        </p:txBody>
      </p:sp>
    </p:spTree>
    <p:extLst>
      <p:ext uri="{BB962C8B-B14F-4D97-AF65-F5344CB8AC3E}">
        <p14:creationId xmlns:p14="http://schemas.microsoft.com/office/powerpoint/2010/main" val="335520209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Assyrian soldiers prepared for battle, from Nineveh, 7th century BC</a:t>
            </a:r>
          </a:p>
        </p:txBody>
      </p:sp>
      <p:sp>
        <p:nvSpPr>
          <p:cNvPr id="3" name="Text Placeholder 2"/>
          <p:cNvSpPr>
            <a:spLocks noGrp="1"/>
          </p:cNvSpPr>
          <p:nvPr>
            <p:ph type="body" sz="quarter" idx="12"/>
          </p:nvPr>
        </p:nvSpPr>
        <p:spPr/>
        <p:txBody>
          <a:bodyPr/>
          <a:lstStyle/>
          <a:p>
            <a:r>
              <a:rPr lang="en-US" dirty="0"/>
              <a:t>20:13</a:t>
            </a:r>
          </a:p>
        </p:txBody>
      </p:sp>
      <p:sp>
        <p:nvSpPr>
          <p:cNvPr id="4" name="Title 3"/>
          <p:cNvSpPr>
            <a:spLocks noGrp="1"/>
          </p:cNvSpPr>
          <p:nvPr>
            <p:ph type="title"/>
          </p:nvPr>
        </p:nvSpPr>
        <p:spPr/>
        <p:txBody>
          <a:bodyPr/>
          <a:lstStyle/>
          <a:p>
            <a:r>
              <a:rPr lang="en-US" dirty="0"/>
              <a:t>Then all the men followed after Joab and pursued Sheba the son of </a:t>
            </a:r>
            <a:r>
              <a:rPr lang="en-US" dirty="0" err="1"/>
              <a:t>Bichri</a:t>
            </a:r>
            <a:endParaRPr lang="en-US" dirty="0"/>
          </a:p>
        </p:txBody>
      </p:sp>
    </p:spTree>
    <p:extLst>
      <p:ext uri="{BB962C8B-B14F-4D97-AF65-F5344CB8AC3E}">
        <p14:creationId xmlns:p14="http://schemas.microsoft.com/office/powerpoint/2010/main" val="70057522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5476" y="348852"/>
            <a:ext cx="5113047" cy="6160297"/>
          </a:xfrm>
          <a:prstGeom prst="rect">
            <a:avLst/>
          </a:prstGeom>
        </p:spPr>
      </p:pic>
      <p:sp>
        <p:nvSpPr>
          <p:cNvPr id="2" name="Text Placeholder 1"/>
          <p:cNvSpPr>
            <a:spLocks noGrp="1"/>
          </p:cNvSpPr>
          <p:nvPr>
            <p:ph type="body" sz="quarter" idx="10"/>
          </p:nvPr>
        </p:nvSpPr>
        <p:spPr/>
        <p:txBody>
          <a:bodyPr/>
          <a:lstStyle/>
          <a:p>
            <a:r>
              <a:rPr lang="en-US" dirty="0"/>
              <a:t>Map of the tribal allotments of Israel</a:t>
            </a:r>
          </a:p>
        </p:txBody>
      </p:sp>
      <p:sp>
        <p:nvSpPr>
          <p:cNvPr id="3" name="Text Placeholder 2"/>
          <p:cNvSpPr>
            <a:spLocks noGrp="1"/>
          </p:cNvSpPr>
          <p:nvPr>
            <p:ph type="body" sz="quarter" idx="12"/>
          </p:nvPr>
        </p:nvSpPr>
        <p:spPr/>
        <p:txBody>
          <a:bodyPr/>
          <a:lstStyle/>
          <a:p>
            <a:r>
              <a:rPr lang="en-US" dirty="0"/>
              <a:t>20:14</a:t>
            </a:r>
          </a:p>
        </p:txBody>
      </p:sp>
      <p:sp>
        <p:nvSpPr>
          <p:cNvPr id="4" name="Title 3"/>
          <p:cNvSpPr>
            <a:spLocks noGrp="1"/>
          </p:cNvSpPr>
          <p:nvPr>
            <p:ph type="title"/>
          </p:nvPr>
        </p:nvSpPr>
        <p:spPr/>
        <p:txBody>
          <a:bodyPr/>
          <a:lstStyle/>
          <a:p>
            <a:r>
              <a:rPr lang="en-US" dirty="0"/>
              <a:t>Now Sheba went through all the tribes of Israel to Abel Beth-</a:t>
            </a:r>
            <a:r>
              <a:rPr lang="en-US" dirty="0" err="1"/>
              <a:t>maacah</a:t>
            </a:r>
            <a:endParaRPr lang="en-US" dirty="0"/>
          </a:p>
        </p:txBody>
      </p:sp>
      <p:sp>
        <p:nvSpPr>
          <p:cNvPr id="5" name="Freeform 4"/>
          <p:cNvSpPr/>
          <p:nvPr/>
        </p:nvSpPr>
        <p:spPr>
          <a:xfrm>
            <a:off x="4391025" y="5353050"/>
            <a:ext cx="9525" cy="142875"/>
          </a:xfrm>
          <a:custGeom>
            <a:avLst/>
            <a:gdLst>
              <a:gd name="connsiteX0" fmla="*/ 9525 w 9525"/>
              <a:gd name="connsiteY0" fmla="*/ 142875 h 142875"/>
              <a:gd name="connsiteX1" fmla="*/ 0 w 9525"/>
              <a:gd name="connsiteY1" fmla="*/ 0 h 142875"/>
            </a:gdLst>
            <a:ahLst/>
            <a:cxnLst>
              <a:cxn ang="0">
                <a:pos x="connsiteX0" y="connsiteY0"/>
              </a:cxn>
              <a:cxn ang="0">
                <a:pos x="connsiteX1" y="connsiteY1"/>
              </a:cxn>
            </a:cxnLst>
            <a:rect l="l" t="t" r="r" b="b"/>
            <a:pathLst>
              <a:path w="9525" h="142875">
                <a:moveTo>
                  <a:pt x="9525" y="142875"/>
                </a:moveTo>
                <a:lnTo>
                  <a:pt x="0" y="0"/>
                </a:lnTo>
              </a:path>
            </a:pathLst>
          </a:custGeom>
          <a:ln w="22225" cap="rnd" cmpd="sng" algn="ctr">
            <a:solidFill>
              <a:srgbClr val="FEFF00"/>
            </a:solidFill>
            <a:prstDash val="sysDash"/>
            <a:round/>
            <a:headEnd type="none" w="med" len="med"/>
            <a:tailEnd type="non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6" name="Freeform 5"/>
          <p:cNvSpPr/>
          <p:nvPr/>
        </p:nvSpPr>
        <p:spPr>
          <a:xfrm>
            <a:off x="4386262" y="5048250"/>
            <a:ext cx="7145" cy="180975"/>
          </a:xfrm>
          <a:custGeom>
            <a:avLst/>
            <a:gdLst>
              <a:gd name="connsiteX0" fmla="*/ 0 w 47625"/>
              <a:gd name="connsiteY0" fmla="*/ 161925 h 161925"/>
              <a:gd name="connsiteX1" fmla="*/ 47625 w 47625"/>
              <a:gd name="connsiteY1" fmla="*/ 0 h 161925"/>
              <a:gd name="connsiteX0" fmla="*/ 0 w 30957"/>
              <a:gd name="connsiteY0" fmla="*/ 171450 h 171450"/>
              <a:gd name="connsiteX1" fmla="*/ 30957 w 30957"/>
              <a:gd name="connsiteY1" fmla="*/ 0 h 171450"/>
              <a:gd name="connsiteX0" fmla="*/ 0 w 19051"/>
              <a:gd name="connsiteY0" fmla="*/ 180975 h 180975"/>
              <a:gd name="connsiteX1" fmla="*/ 19051 w 19051"/>
              <a:gd name="connsiteY1" fmla="*/ 0 h 180975"/>
              <a:gd name="connsiteX0" fmla="*/ 0 w 7145"/>
              <a:gd name="connsiteY0" fmla="*/ 180975 h 180975"/>
              <a:gd name="connsiteX1" fmla="*/ 7145 w 7145"/>
              <a:gd name="connsiteY1" fmla="*/ 0 h 180975"/>
            </a:gdLst>
            <a:ahLst/>
            <a:cxnLst>
              <a:cxn ang="0">
                <a:pos x="connsiteX0" y="connsiteY0"/>
              </a:cxn>
              <a:cxn ang="0">
                <a:pos x="connsiteX1" y="connsiteY1"/>
              </a:cxn>
            </a:cxnLst>
            <a:rect l="l" t="t" r="r" b="b"/>
            <a:pathLst>
              <a:path w="7145" h="180975">
                <a:moveTo>
                  <a:pt x="0" y="180975"/>
                </a:moveTo>
                <a:lnTo>
                  <a:pt x="7145" y="0"/>
                </a:ln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7" name="Freeform 6"/>
          <p:cNvSpPr/>
          <p:nvPr/>
        </p:nvSpPr>
        <p:spPr>
          <a:xfrm>
            <a:off x="4402932" y="4224338"/>
            <a:ext cx="85724" cy="719137"/>
          </a:xfrm>
          <a:custGeom>
            <a:avLst/>
            <a:gdLst>
              <a:gd name="connsiteX0" fmla="*/ 0 w 95250"/>
              <a:gd name="connsiteY0" fmla="*/ 685800 h 685800"/>
              <a:gd name="connsiteX1" fmla="*/ 0 w 95250"/>
              <a:gd name="connsiteY1" fmla="*/ 323850 h 685800"/>
              <a:gd name="connsiteX2" fmla="*/ 95250 w 95250"/>
              <a:gd name="connsiteY2" fmla="*/ 0 h 685800"/>
              <a:gd name="connsiteX0" fmla="*/ 0 w 50006"/>
              <a:gd name="connsiteY0" fmla="*/ 709612 h 709612"/>
              <a:gd name="connsiteX1" fmla="*/ 0 w 50006"/>
              <a:gd name="connsiteY1" fmla="*/ 347662 h 709612"/>
              <a:gd name="connsiteX2" fmla="*/ 50006 w 50006"/>
              <a:gd name="connsiteY2" fmla="*/ 0 h 709612"/>
              <a:gd name="connsiteX0" fmla="*/ 0 w 50006"/>
              <a:gd name="connsiteY0" fmla="*/ 709612 h 709612"/>
              <a:gd name="connsiteX1" fmla="*/ 0 w 50006"/>
              <a:gd name="connsiteY1" fmla="*/ 347662 h 709612"/>
              <a:gd name="connsiteX2" fmla="*/ 4763 w 50006"/>
              <a:gd name="connsiteY2" fmla="*/ 128587 h 709612"/>
              <a:gd name="connsiteX3" fmla="*/ 50006 w 50006"/>
              <a:gd name="connsiteY3" fmla="*/ 0 h 709612"/>
              <a:gd name="connsiteX0" fmla="*/ 0 w 85724"/>
              <a:gd name="connsiteY0" fmla="*/ 719137 h 719137"/>
              <a:gd name="connsiteX1" fmla="*/ 35718 w 85724"/>
              <a:gd name="connsiteY1" fmla="*/ 347662 h 719137"/>
              <a:gd name="connsiteX2" fmla="*/ 40481 w 85724"/>
              <a:gd name="connsiteY2" fmla="*/ 128587 h 719137"/>
              <a:gd name="connsiteX3" fmla="*/ 85724 w 85724"/>
              <a:gd name="connsiteY3" fmla="*/ 0 h 719137"/>
              <a:gd name="connsiteX0" fmla="*/ 0 w 85724"/>
              <a:gd name="connsiteY0" fmla="*/ 719137 h 719137"/>
              <a:gd name="connsiteX1" fmla="*/ 35718 w 85724"/>
              <a:gd name="connsiteY1" fmla="*/ 347662 h 719137"/>
              <a:gd name="connsiteX2" fmla="*/ 40481 w 85724"/>
              <a:gd name="connsiteY2" fmla="*/ 128587 h 719137"/>
              <a:gd name="connsiteX3" fmla="*/ 85724 w 85724"/>
              <a:gd name="connsiteY3" fmla="*/ 0 h 719137"/>
              <a:gd name="connsiteX0" fmla="*/ 0 w 85724"/>
              <a:gd name="connsiteY0" fmla="*/ 719137 h 719137"/>
              <a:gd name="connsiteX1" fmla="*/ 35718 w 85724"/>
              <a:gd name="connsiteY1" fmla="*/ 347662 h 719137"/>
              <a:gd name="connsiteX2" fmla="*/ 40481 w 85724"/>
              <a:gd name="connsiteY2" fmla="*/ 128587 h 719137"/>
              <a:gd name="connsiteX3" fmla="*/ 85724 w 85724"/>
              <a:gd name="connsiteY3" fmla="*/ 0 h 719137"/>
              <a:gd name="connsiteX0" fmla="*/ 0 w 85724"/>
              <a:gd name="connsiteY0" fmla="*/ 719137 h 719137"/>
              <a:gd name="connsiteX1" fmla="*/ 40481 w 85724"/>
              <a:gd name="connsiteY1" fmla="*/ 128587 h 719137"/>
              <a:gd name="connsiteX2" fmla="*/ 85724 w 85724"/>
              <a:gd name="connsiteY2" fmla="*/ 0 h 719137"/>
              <a:gd name="connsiteX0" fmla="*/ 0 w 85724"/>
              <a:gd name="connsiteY0" fmla="*/ 719137 h 719137"/>
              <a:gd name="connsiteX1" fmla="*/ 16668 w 85724"/>
              <a:gd name="connsiteY1" fmla="*/ 366712 h 719137"/>
              <a:gd name="connsiteX2" fmla="*/ 85724 w 85724"/>
              <a:gd name="connsiteY2" fmla="*/ 0 h 719137"/>
            </a:gdLst>
            <a:ahLst/>
            <a:cxnLst>
              <a:cxn ang="0">
                <a:pos x="connsiteX0" y="connsiteY0"/>
              </a:cxn>
              <a:cxn ang="0">
                <a:pos x="connsiteX1" y="connsiteY1"/>
              </a:cxn>
              <a:cxn ang="0">
                <a:pos x="connsiteX2" y="connsiteY2"/>
              </a:cxn>
            </a:cxnLst>
            <a:rect l="l" t="t" r="r" b="b"/>
            <a:pathLst>
              <a:path w="85724" h="719137">
                <a:moveTo>
                  <a:pt x="0" y="719137"/>
                </a:moveTo>
                <a:cubicBezTo>
                  <a:pt x="8434" y="596106"/>
                  <a:pt x="2381" y="486568"/>
                  <a:pt x="16668" y="366712"/>
                </a:cubicBezTo>
                <a:cubicBezTo>
                  <a:pt x="30955" y="246856"/>
                  <a:pt x="70643" y="42862"/>
                  <a:pt x="85724" y="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8" name="Freeform 7"/>
          <p:cNvSpPr/>
          <p:nvPr/>
        </p:nvSpPr>
        <p:spPr>
          <a:xfrm>
            <a:off x="4536281" y="3240881"/>
            <a:ext cx="535782" cy="797719"/>
          </a:xfrm>
          <a:custGeom>
            <a:avLst/>
            <a:gdLst>
              <a:gd name="connsiteX0" fmla="*/ 0 w 457200"/>
              <a:gd name="connsiteY0" fmla="*/ 762000 h 762000"/>
              <a:gd name="connsiteX1" fmla="*/ 47625 w 457200"/>
              <a:gd name="connsiteY1" fmla="*/ 552450 h 762000"/>
              <a:gd name="connsiteX2" fmla="*/ 314325 w 457200"/>
              <a:gd name="connsiteY2" fmla="*/ 180975 h 762000"/>
              <a:gd name="connsiteX3" fmla="*/ 457200 w 457200"/>
              <a:gd name="connsiteY3" fmla="*/ 0 h 762000"/>
              <a:gd name="connsiteX0" fmla="*/ 0 w 457200"/>
              <a:gd name="connsiteY0" fmla="*/ 762000 h 762000"/>
              <a:gd name="connsiteX1" fmla="*/ 47625 w 457200"/>
              <a:gd name="connsiteY1" fmla="*/ 552450 h 762000"/>
              <a:gd name="connsiteX2" fmla="*/ 457200 w 457200"/>
              <a:gd name="connsiteY2" fmla="*/ 0 h 762000"/>
              <a:gd name="connsiteX0" fmla="*/ 0 w 471488"/>
              <a:gd name="connsiteY0" fmla="*/ 788194 h 788194"/>
              <a:gd name="connsiteX1" fmla="*/ 47625 w 471488"/>
              <a:gd name="connsiteY1" fmla="*/ 578644 h 788194"/>
              <a:gd name="connsiteX2" fmla="*/ 471488 w 471488"/>
              <a:gd name="connsiteY2" fmla="*/ 0 h 788194"/>
              <a:gd name="connsiteX0" fmla="*/ 0 w 471488"/>
              <a:gd name="connsiteY0" fmla="*/ 788194 h 788194"/>
              <a:gd name="connsiteX1" fmla="*/ 47625 w 471488"/>
              <a:gd name="connsiteY1" fmla="*/ 578644 h 788194"/>
              <a:gd name="connsiteX2" fmla="*/ 350044 w 471488"/>
              <a:gd name="connsiteY2" fmla="*/ 228600 h 788194"/>
              <a:gd name="connsiteX3" fmla="*/ 471488 w 471488"/>
              <a:gd name="connsiteY3" fmla="*/ 0 h 788194"/>
              <a:gd name="connsiteX0" fmla="*/ 0 w 471488"/>
              <a:gd name="connsiteY0" fmla="*/ 788194 h 788194"/>
              <a:gd name="connsiteX1" fmla="*/ 47625 w 471488"/>
              <a:gd name="connsiteY1" fmla="*/ 578644 h 788194"/>
              <a:gd name="connsiteX2" fmla="*/ 350044 w 471488"/>
              <a:gd name="connsiteY2" fmla="*/ 228600 h 788194"/>
              <a:gd name="connsiteX3" fmla="*/ 471488 w 471488"/>
              <a:gd name="connsiteY3" fmla="*/ 0 h 788194"/>
              <a:gd name="connsiteX0" fmla="*/ 0 w 471488"/>
              <a:gd name="connsiteY0" fmla="*/ 788194 h 788194"/>
              <a:gd name="connsiteX1" fmla="*/ 47625 w 471488"/>
              <a:gd name="connsiteY1" fmla="*/ 578644 h 788194"/>
              <a:gd name="connsiteX2" fmla="*/ 350044 w 471488"/>
              <a:gd name="connsiteY2" fmla="*/ 228600 h 788194"/>
              <a:gd name="connsiteX3" fmla="*/ 471488 w 471488"/>
              <a:gd name="connsiteY3" fmla="*/ 0 h 788194"/>
              <a:gd name="connsiteX0" fmla="*/ 0 w 471488"/>
              <a:gd name="connsiteY0" fmla="*/ 788194 h 788194"/>
              <a:gd name="connsiteX1" fmla="*/ 71437 w 471488"/>
              <a:gd name="connsiteY1" fmla="*/ 564357 h 788194"/>
              <a:gd name="connsiteX2" fmla="*/ 350044 w 471488"/>
              <a:gd name="connsiteY2" fmla="*/ 228600 h 788194"/>
              <a:gd name="connsiteX3" fmla="*/ 471488 w 471488"/>
              <a:gd name="connsiteY3" fmla="*/ 0 h 788194"/>
              <a:gd name="connsiteX0" fmla="*/ 0 w 535782"/>
              <a:gd name="connsiteY0" fmla="*/ 797719 h 797719"/>
              <a:gd name="connsiteX1" fmla="*/ 135731 w 535782"/>
              <a:gd name="connsiteY1" fmla="*/ 564357 h 797719"/>
              <a:gd name="connsiteX2" fmla="*/ 414338 w 535782"/>
              <a:gd name="connsiteY2" fmla="*/ 228600 h 797719"/>
              <a:gd name="connsiteX3" fmla="*/ 535782 w 535782"/>
              <a:gd name="connsiteY3" fmla="*/ 0 h 797719"/>
            </a:gdLst>
            <a:ahLst/>
            <a:cxnLst>
              <a:cxn ang="0">
                <a:pos x="connsiteX0" y="connsiteY0"/>
              </a:cxn>
              <a:cxn ang="0">
                <a:pos x="connsiteX1" y="connsiteY1"/>
              </a:cxn>
              <a:cxn ang="0">
                <a:pos x="connsiteX2" y="connsiteY2"/>
              </a:cxn>
              <a:cxn ang="0">
                <a:pos x="connsiteX3" y="connsiteY3"/>
              </a:cxn>
            </a:cxnLst>
            <a:rect l="l" t="t" r="r" b="b"/>
            <a:pathLst>
              <a:path w="535782" h="797719">
                <a:moveTo>
                  <a:pt x="0" y="797719"/>
                </a:moveTo>
                <a:cubicBezTo>
                  <a:pt x="15875" y="727869"/>
                  <a:pt x="66675" y="659210"/>
                  <a:pt x="135731" y="564357"/>
                </a:cubicBezTo>
                <a:cubicBezTo>
                  <a:pt x="204787" y="469504"/>
                  <a:pt x="343694" y="325041"/>
                  <a:pt x="414338" y="228600"/>
                </a:cubicBezTo>
                <a:lnTo>
                  <a:pt x="535782" y="0"/>
                </a:ln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9" name="Freeform 8"/>
          <p:cNvSpPr/>
          <p:nvPr/>
        </p:nvSpPr>
        <p:spPr>
          <a:xfrm>
            <a:off x="5038375" y="1962150"/>
            <a:ext cx="176314" cy="1173956"/>
          </a:xfrm>
          <a:custGeom>
            <a:avLst/>
            <a:gdLst>
              <a:gd name="connsiteX0" fmla="*/ 142875 w 161925"/>
              <a:gd name="connsiteY0" fmla="*/ 1143000 h 1143000"/>
              <a:gd name="connsiteX1" fmla="*/ 161925 w 161925"/>
              <a:gd name="connsiteY1" fmla="*/ 809625 h 1143000"/>
              <a:gd name="connsiteX2" fmla="*/ 161925 w 161925"/>
              <a:gd name="connsiteY2" fmla="*/ 476250 h 1143000"/>
              <a:gd name="connsiteX3" fmla="*/ 57150 w 161925"/>
              <a:gd name="connsiteY3" fmla="*/ 238125 h 1143000"/>
              <a:gd name="connsiteX4" fmla="*/ 0 w 161925"/>
              <a:gd name="connsiteY4" fmla="*/ 114300 h 1143000"/>
              <a:gd name="connsiteX5" fmla="*/ 28575 w 161925"/>
              <a:gd name="connsiteY5" fmla="*/ 0 h 1143000"/>
              <a:gd name="connsiteX0" fmla="*/ 142875 w 161925"/>
              <a:gd name="connsiteY0" fmla="*/ 1143000 h 1143000"/>
              <a:gd name="connsiteX1" fmla="*/ 161925 w 161925"/>
              <a:gd name="connsiteY1" fmla="*/ 809625 h 1143000"/>
              <a:gd name="connsiteX2" fmla="*/ 161925 w 161925"/>
              <a:gd name="connsiteY2" fmla="*/ 476250 h 1143000"/>
              <a:gd name="connsiteX3" fmla="*/ 0 w 161925"/>
              <a:gd name="connsiteY3" fmla="*/ 114300 h 1143000"/>
              <a:gd name="connsiteX4" fmla="*/ 28575 w 161925"/>
              <a:gd name="connsiteY4" fmla="*/ 0 h 1143000"/>
              <a:gd name="connsiteX0" fmla="*/ 149358 w 168408"/>
              <a:gd name="connsiteY0" fmla="*/ 1143000 h 1143000"/>
              <a:gd name="connsiteX1" fmla="*/ 168408 w 168408"/>
              <a:gd name="connsiteY1" fmla="*/ 809625 h 1143000"/>
              <a:gd name="connsiteX2" fmla="*/ 168408 w 168408"/>
              <a:gd name="connsiteY2" fmla="*/ 476250 h 1143000"/>
              <a:gd name="connsiteX3" fmla="*/ 6483 w 168408"/>
              <a:gd name="connsiteY3" fmla="*/ 114300 h 1143000"/>
              <a:gd name="connsiteX4" fmla="*/ 35058 w 168408"/>
              <a:gd name="connsiteY4" fmla="*/ 0 h 1143000"/>
              <a:gd name="connsiteX0" fmla="*/ 142899 w 161949"/>
              <a:gd name="connsiteY0" fmla="*/ 1143000 h 1143000"/>
              <a:gd name="connsiteX1" fmla="*/ 161949 w 161949"/>
              <a:gd name="connsiteY1" fmla="*/ 809625 h 1143000"/>
              <a:gd name="connsiteX2" fmla="*/ 161949 w 161949"/>
              <a:gd name="connsiteY2" fmla="*/ 476250 h 1143000"/>
              <a:gd name="connsiteX3" fmla="*/ 24 w 161949"/>
              <a:gd name="connsiteY3" fmla="*/ 114300 h 1143000"/>
              <a:gd name="connsiteX4" fmla="*/ 28599 w 161949"/>
              <a:gd name="connsiteY4" fmla="*/ 0 h 1143000"/>
              <a:gd name="connsiteX0" fmla="*/ 147655 w 166705"/>
              <a:gd name="connsiteY0" fmla="*/ 1143000 h 1143000"/>
              <a:gd name="connsiteX1" fmla="*/ 166705 w 166705"/>
              <a:gd name="connsiteY1" fmla="*/ 809625 h 1143000"/>
              <a:gd name="connsiteX2" fmla="*/ 166705 w 166705"/>
              <a:gd name="connsiteY2" fmla="*/ 476250 h 1143000"/>
              <a:gd name="connsiteX3" fmla="*/ 18 w 166705"/>
              <a:gd name="connsiteY3" fmla="*/ 154782 h 1143000"/>
              <a:gd name="connsiteX4" fmla="*/ 33355 w 166705"/>
              <a:gd name="connsiteY4" fmla="*/ 0 h 1143000"/>
              <a:gd name="connsiteX0" fmla="*/ 147655 w 179788"/>
              <a:gd name="connsiteY0" fmla="*/ 1143000 h 1143000"/>
              <a:gd name="connsiteX1" fmla="*/ 166705 w 179788"/>
              <a:gd name="connsiteY1" fmla="*/ 809625 h 1143000"/>
              <a:gd name="connsiteX2" fmla="*/ 166705 w 179788"/>
              <a:gd name="connsiteY2" fmla="*/ 476250 h 1143000"/>
              <a:gd name="connsiteX3" fmla="*/ 18 w 179788"/>
              <a:gd name="connsiteY3" fmla="*/ 154782 h 1143000"/>
              <a:gd name="connsiteX4" fmla="*/ 33355 w 179788"/>
              <a:gd name="connsiteY4" fmla="*/ 0 h 1143000"/>
              <a:gd name="connsiteX0" fmla="*/ 152750 w 176314"/>
              <a:gd name="connsiteY0" fmla="*/ 1143000 h 1143000"/>
              <a:gd name="connsiteX1" fmla="*/ 171800 w 176314"/>
              <a:gd name="connsiteY1" fmla="*/ 809625 h 1143000"/>
              <a:gd name="connsiteX2" fmla="*/ 157513 w 176314"/>
              <a:gd name="connsiteY2" fmla="*/ 485775 h 1143000"/>
              <a:gd name="connsiteX3" fmla="*/ 5113 w 176314"/>
              <a:gd name="connsiteY3" fmla="*/ 154782 h 1143000"/>
              <a:gd name="connsiteX4" fmla="*/ 38450 w 176314"/>
              <a:gd name="connsiteY4" fmla="*/ 0 h 1143000"/>
              <a:gd name="connsiteX0" fmla="*/ 74169 w 176314"/>
              <a:gd name="connsiteY0" fmla="*/ 1173956 h 1173956"/>
              <a:gd name="connsiteX1" fmla="*/ 171800 w 176314"/>
              <a:gd name="connsiteY1" fmla="*/ 809625 h 1173956"/>
              <a:gd name="connsiteX2" fmla="*/ 157513 w 176314"/>
              <a:gd name="connsiteY2" fmla="*/ 485775 h 1173956"/>
              <a:gd name="connsiteX3" fmla="*/ 5113 w 176314"/>
              <a:gd name="connsiteY3" fmla="*/ 154782 h 1173956"/>
              <a:gd name="connsiteX4" fmla="*/ 38450 w 176314"/>
              <a:gd name="connsiteY4" fmla="*/ 0 h 1173956"/>
              <a:gd name="connsiteX0" fmla="*/ 74169 w 176314"/>
              <a:gd name="connsiteY0" fmla="*/ 1173956 h 1173956"/>
              <a:gd name="connsiteX1" fmla="*/ 171800 w 176314"/>
              <a:gd name="connsiteY1" fmla="*/ 809625 h 1173956"/>
              <a:gd name="connsiteX2" fmla="*/ 157513 w 176314"/>
              <a:gd name="connsiteY2" fmla="*/ 485775 h 1173956"/>
              <a:gd name="connsiteX3" fmla="*/ 5113 w 176314"/>
              <a:gd name="connsiteY3" fmla="*/ 154782 h 1173956"/>
              <a:gd name="connsiteX4" fmla="*/ 38450 w 176314"/>
              <a:gd name="connsiteY4" fmla="*/ 0 h 1173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314" h="1173956">
                <a:moveTo>
                  <a:pt x="74169" y="1173956"/>
                </a:moveTo>
                <a:cubicBezTo>
                  <a:pt x="130526" y="1066800"/>
                  <a:pt x="139256" y="931069"/>
                  <a:pt x="171800" y="809625"/>
                </a:cubicBezTo>
                <a:cubicBezTo>
                  <a:pt x="174975" y="698500"/>
                  <a:pt x="185294" y="594916"/>
                  <a:pt x="157513" y="485775"/>
                </a:cubicBezTo>
                <a:cubicBezTo>
                  <a:pt x="129732" y="376634"/>
                  <a:pt x="24957" y="235744"/>
                  <a:pt x="5113" y="154782"/>
                </a:cubicBezTo>
                <a:cubicBezTo>
                  <a:pt x="-14731" y="73820"/>
                  <a:pt x="28925" y="38100"/>
                  <a:pt x="38450" y="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0" name="Freeform 9"/>
          <p:cNvSpPr/>
          <p:nvPr/>
        </p:nvSpPr>
        <p:spPr>
          <a:xfrm>
            <a:off x="5124451" y="1483519"/>
            <a:ext cx="76200" cy="335756"/>
          </a:xfrm>
          <a:custGeom>
            <a:avLst/>
            <a:gdLst>
              <a:gd name="connsiteX0" fmla="*/ 0 w 66675"/>
              <a:gd name="connsiteY0" fmla="*/ 314325 h 314325"/>
              <a:gd name="connsiteX1" fmla="*/ 57150 w 66675"/>
              <a:gd name="connsiteY1" fmla="*/ 123825 h 314325"/>
              <a:gd name="connsiteX2" fmla="*/ 66675 w 66675"/>
              <a:gd name="connsiteY2" fmla="*/ 0 h 314325"/>
              <a:gd name="connsiteX0" fmla="*/ 0 w 76200"/>
              <a:gd name="connsiteY0" fmla="*/ 335756 h 335756"/>
              <a:gd name="connsiteX1" fmla="*/ 57150 w 76200"/>
              <a:gd name="connsiteY1" fmla="*/ 145256 h 335756"/>
              <a:gd name="connsiteX2" fmla="*/ 76200 w 76200"/>
              <a:gd name="connsiteY2" fmla="*/ 0 h 335756"/>
              <a:gd name="connsiteX0" fmla="*/ 0 w 76200"/>
              <a:gd name="connsiteY0" fmla="*/ 335756 h 335756"/>
              <a:gd name="connsiteX1" fmla="*/ 57150 w 76200"/>
              <a:gd name="connsiteY1" fmla="*/ 145256 h 335756"/>
              <a:gd name="connsiteX2" fmla="*/ 76200 w 76200"/>
              <a:gd name="connsiteY2" fmla="*/ 0 h 335756"/>
            </a:gdLst>
            <a:ahLst/>
            <a:cxnLst>
              <a:cxn ang="0">
                <a:pos x="connsiteX0" y="connsiteY0"/>
              </a:cxn>
              <a:cxn ang="0">
                <a:pos x="connsiteX1" y="connsiteY1"/>
              </a:cxn>
              <a:cxn ang="0">
                <a:pos x="connsiteX2" y="connsiteY2"/>
              </a:cxn>
            </a:cxnLst>
            <a:rect l="l" t="t" r="r" b="b"/>
            <a:pathLst>
              <a:path w="76200" h="335756">
                <a:moveTo>
                  <a:pt x="0" y="335756"/>
                </a:moveTo>
                <a:cubicBezTo>
                  <a:pt x="19050" y="272256"/>
                  <a:pt x="44450" y="201215"/>
                  <a:pt x="57150" y="145256"/>
                </a:cubicBezTo>
                <a:cubicBezTo>
                  <a:pt x="69850" y="89297"/>
                  <a:pt x="69850" y="48419"/>
                  <a:pt x="76200" y="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1" name="Freeform 10"/>
          <p:cNvSpPr/>
          <p:nvPr/>
        </p:nvSpPr>
        <p:spPr>
          <a:xfrm>
            <a:off x="5210175" y="1095375"/>
            <a:ext cx="19050" cy="238125"/>
          </a:xfrm>
          <a:custGeom>
            <a:avLst/>
            <a:gdLst>
              <a:gd name="connsiteX0" fmla="*/ 0 w 19050"/>
              <a:gd name="connsiteY0" fmla="*/ 238125 h 238125"/>
              <a:gd name="connsiteX1" fmla="*/ 19050 w 19050"/>
              <a:gd name="connsiteY1" fmla="*/ 0 h 238125"/>
            </a:gdLst>
            <a:ahLst/>
            <a:cxnLst>
              <a:cxn ang="0">
                <a:pos x="connsiteX0" y="connsiteY0"/>
              </a:cxn>
              <a:cxn ang="0">
                <a:pos x="connsiteX1" y="connsiteY1"/>
              </a:cxn>
            </a:cxnLst>
            <a:rect l="l" t="t" r="r" b="b"/>
            <a:pathLst>
              <a:path w="19050" h="238125">
                <a:moveTo>
                  <a:pt x="0" y="238125"/>
                </a:moveTo>
                <a:lnTo>
                  <a:pt x="19050" y="0"/>
                </a:ln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Tree>
    <p:extLst>
      <p:ext uri="{BB962C8B-B14F-4D97-AF65-F5344CB8AC3E}">
        <p14:creationId xmlns:p14="http://schemas.microsoft.com/office/powerpoint/2010/main" val="61138136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3 Museums 2014\Turkey Museums\Istanbul Museum of the Ancient Orient\Assyria\Nineveh, Palace of Assurbanipal, limestone slab with archers and spearmen, tb041705623.jpg"/>
          <p:cNvPicPr>
            <a:picLocks noChangeAspect="1" noChangeArrowheads="1"/>
          </p:cNvPicPr>
          <p:nvPr/>
        </p:nvPicPr>
        <p:blipFill rotWithShape="1">
          <a:blip r:embed="rId3">
            <a:extLst>
              <a:ext uri="{28A0092B-C50C-407E-A947-70E740481C1C}">
                <a14:useLocalDpi xmlns:a14="http://schemas.microsoft.com/office/drawing/2010/main" val="0"/>
              </a:ext>
            </a:extLst>
          </a:blip>
          <a:srcRect l="2241"/>
          <a:stretch/>
        </p:blipFill>
        <p:spPr bwMode="auto">
          <a:xfrm>
            <a:off x="0" y="919131"/>
            <a:ext cx="9144000" cy="501973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Archers and spearmen, from the Palace of Ashurbanipal at Nineveh, 7th century BC </a:t>
            </a:r>
          </a:p>
        </p:txBody>
      </p:sp>
      <p:sp>
        <p:nvSpPr>
          <p:cNvPr id="3" name="Text Placeholder 2"/>
          <p:cNvSpPr>
            <a:spLocks noGrp="1"/>
          </p:cNvSpPr>
          <p:nvPr>
            <p:ph type="body" sz="quarter" idx="12"/>
          </p:nvPr>
        </p:nvSpPr>
        <p:spPr/>
        <p:txBody>
          <a:bodyPr/>
          <a:lstStyle/>
          <a:p>
            <a:r>
              <a:rPr lang="en-US" dirty="0"/>
              <a:t>20:14</a:t>
            </a:r>
          </a:p>
        </p:txBody>
      </p:sp>
      <p:sp>
        <p:nvSpPr>
          <p:cNvPr id="4" name="Title 3"/>
          <p:cNvSpPr>
            <a:spLocks noGrp="1"/>
          </p:cNvSpPr>
          <p:nvPr>
            <p:ph type="title"/>
          </p:nvPr>
        </p:nvSpPr>
        <p:spPr/>
        <p:txBody>
          <a:bodyPr/>
          <a:lstStyle/>
          <a:p>
            <a:r>
              <a:rPr lang="en-US" dirty="0"/>
              <a:t>The </a:t>
            </a:r>
            <a:r>
              <a:rPr lang="en-US" dirty="0" err="1"/>
              <a:t>Berites</a:t>
            </a:r>
            <a:r>
              <a:rPr lang="en-US" dirty="0"/>
              <a:t> also gathered together and went with him</a:t>
            </a:r>
          </a:p>
        </p:txBody>
      </p:sp>
    </p:spTree>
    <p:extLst>
      <p:ext uri="{BB962C8B-B14F-4D97-AF65-F5344CB8AC3E}">
        <p14:creationId xmlns:p14="http://schemas.microsoft.com/office/powerpoint/2010/main" val="132892175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4 0Adds 2012\01 Galilee\Mount Hermon\Mount Hermon and Abel Beth Maacah from Misgav Am, adr0807089554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8938"/>
            <a:ext cx="9144000" cy="60801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ea typeface="ＭＳ Ｐゴシック" pitchFamily="34" charset="-128"/>
              </a:rPr>
              <a:t>Mount Hermon and Abel Beth-</a:t>
            </a:r>
            <a:r>
              <a:rPr lang="en-US" dirty="0" err="1">
                <a:ea typeface="ＭＳ Ｐゴシック" pitchFamily="34" charset="-128"/>
              </a:rPr>
              <a:t>maacah</a:t>
            </a:r>
            <a:r>
              <a:rPr lang="en-US" dirty="0">
                <a:ea typeface="ＭＳ Ｐゴシック" pitchFamily="34" charset="-128"/>
              </a:rPr>
              <a:t> from </a:t>
            </a:r>
            <a:r>
              <a:rPr lang="en-US" dirty="0" err="1">
                <a:ea typeface="ＭＳ Ｐゴシック" pitchFamily="34" charset="-128"/>
              </a:rPr>
              <a:t>Misgav</a:t>
            </a:r>
            <a:r>
              <a:rPr lang="en-US" dirty="0">
                <a:ea typeface="ＭＳ Ｐゴシック" pitchFamily="34" charset="-128"/>
              </a:rPr>
              <a:t> Am (from the southwest)</a:t>
            </a:r>
            <a:endParaRPr lang="en-US" dirty="0"/>
          </a:p>
        </p:txBody>
      </p:sp>
      <p:sp>
        <p:nvSpPr>
          <p:cNvPr id="3" name="Text Placeholder 2"/>
          <p:cNvSpPr>
            <a:spLocks noGrp="1"/>
          </p:cNvSpPr>
          <p:nvPr>
            <p:ph type="body" sz="quarter" idx="12"/>
          </p:nvPr>
        </p:nvSpPr>
        <p:spPr/>
        <p:txBody>
          <a:bodyPr/>
          <a:lstStyle/>
          <a:p>
            <a:r>
              <a:rPr lang="en-US" dirty="0"/>
              <a:t>20:15</a:t>
            </a:r>
          </a:p>
        </p:txBody>
      </p:sp>
      <p:sp>
        <p:nvSpPr>
          <p:cNvPr id="4" name="Title 3"/>
          <p:cNvSpPr>
            <a:spLocks noGrp="1"/>
          </p:cNvSpPr>
          <p:nvPr>
            <p:ph type="title"/>
          </p:nvPr>
        </p:nvSpPr>
        <p:spPr/>
        <p:txBody>
          <a:bodyPr/>
          <a:lstStyle/>
          <a:p>
            <a:r>
              <a:rPr lang="en-US" dirty="0"/>
              <a:t>So they came and besieged him in Abel Beth-</a:t>
            </a:r>
            <a:r>
              <a:rPr lang="en-US" dirty="0" err="1"/>
              <a:t>maacah</a:t>
            </a:r>
            <a:endParaRPr lang="en-US" dirty="0"/>
          </a:p>
        </p:txBody>
      </p:sp>
    </p:spTree>
    <p:extLst>
      <p:ext uri="{BB962C8B-B14F-4D97-AF65-F5344CB8AC3E}">
        <p14:creationId xmlns:p14="http://schemas.microsoft.com/office/powerpoint/2010/main" val="191360224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4 0Adds 2012\01 Galilee\Mount Hermon\Mount Hermon and Abel Beth Maacah from Misgav Am, adr0807089554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8938"/>
            <a:ext cx="9144000" cy="608012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ea typeface="ＭＳ Ｐゴシック" pitchFamily="34" charset="-128"/>
              </a:rPr>
              <a:t>Mount Hermon and Abel Beth-</a:t>
            </a:r>
            <a:r>
              <a:rPr lang="en-US" dirty="0" err="1">
                <a:ea typeface="ＭＳ Ｐゴシック" pitchFamily="34" charset="-128"/>
              </a:rPr>
              <a:t>maacah</a:t>
            </a:r>
            <a:r>
              <a:rPr lang="en-US" dirty="0">
                <a:ea typeface="ＭＳ Ｐゴシック" pitchFamily="34" charset="-128"/>
              </a:rPr>
              <a:t> from </a:t>
            </a:r>
            <a:r>
              <a:rPr lang="en-US" dirty="0" err="1">
                <a:ea typeface="ＭＳ Ｐゴシック" pitchFamily="34" charset="-128"/>
              </a:rPr>
              <a:t>Misgav</a:t>
            </a:r>
            <a:r>
              <a:rPr lang="en-US" dirty="0">
                <a:ea typeface="ＭＳ Ｐゴシック" pitchFamily="34" charset="-128"/>
              </a:rPr>
              <a:t> Am (from the southwest)</a:t>
            </a:r>
            <a:endParaRPr lang="en-US" dirty="0"/>
          </a:p>
        </p:txBody>
      </p:sp>
      <p:sp>
        <p:nvSpPr>
          <p:cNvPr id="3" name="Text Placeholder 2"/>
          <p:cNvSpPr>
            <a:spLocks noGrp="1"/>
          </p:cNvSpPr>
          <p:nvPr>
            <p:ph type="body" sz="quarter" idx="12"/>
          </p:nvPr>
        </p:nvSpPr>
        <p:spPr/>
        <p:txBody>
          <a:bodyPr/>
          <a:lstStyle/>
          <a:p>
            <a:r>
              <a:rPr lang="en-US" dirty="0"/>
              <a:t>20:15</a:t>
            </a:r>
          </a:p>
        </p:txBody>
      </p:sp>
      <p:sp>
        <p:nvSpPr>
          <p:cNvPr id="4" name="Title 3"/>
          <p:cNvSpPr>
            <a:spLocks noGrp="1"/>
          </p:cNvSpPr>
          <p:nvPr>
            <p:ph type="title"/>
          </p:nvPr>
        </p:nvSpPr>
        <p:spPr/>
        <p:txBody>
          <a:bodyPr/>
          <a:lstStyle/>
          <a:p>
            <a:r>
              <a:rPr lang="en-US" dirty="0"/>
              <a:t>So they came and besieged him in Abel Beth-</a:t>
            </a:r>
            <a:r>
              <a:rPr lang="en-US" dirty="0" err="1"/>
              <a:t>maacah</a:t>
            </a:r>
            <a:endParaRPr lang="en-US" dirty="0"/>
          </a:p>
        </p:txBody>
      </p:sp>
      <p:sp>
        <p:nvSpPr>
          <p:cNvPr id="8" name="Text Box 16"/>
          <p:cNvSpPr txBox="1">
            <a:spLocks noChangeArrowheads="1"/>
          </p:cNvSpPr>
          <p:nvPr/>
        </p:nvSpPr>
        <p:spPr bwMode="auto">
          <a:xfrm>
            <a:off x="3924300" y="3009465"/>
            <a:ext cx="2108201" cy="400110"/>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Abel Beth-</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maacah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9" name="Line 9"/>
          <p:cNvSpPr>
            <a:spLocks noChangeShapeType="1"/>
          </p:cNvSpPr>
          <p:nvPr/>
        </p:nvSpPr>
        <p:spPr bwMode="auto">
          <a:xfrm>
            <a:off x="4983534" y="3434806"/>
            <a:ext cx="0" cy="402893"/>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1" name="Text Box 16"/>
          <p:cNvSpPr txBox="1">
            <a:spLocks noChangeArrowheads="1"/>
          </p:cNvSpPr>
          <p:nvPr/>
        </p:nvSpPr>
        <p:spPr bwMode="auto">
          <a:xfrm>
            <a:off x="4062784" y="1381710"/>
            <a:ext cx="2108201" cy="338554"/>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Mount Hermon</a:t>
            </a:r>
          </a:p>
        </p:txBody>
      </p:sp>
      <p:sp>
        <p:nvSpPr>
          <p:cNvPr id="12" name="Line 9"/>
          <p:cNvSpPr>
            <a:spLocks noChangeShapeType="1"/>
          </p:cNvSpPr>
          <p:nvPr/>
        </p:nvSpPr>
        <p:spPr bwMode="auto">
          <a:xfrm>
            <a:off x="5115668" y="1724501"/>
            <a:ext cx="0" cy="402893"/>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3" name="Text Box 16"/>
          <p:cNvSpPr txBox="1">
            <a:spLocks noChangeArrowheads="1"/>
          </p:cNvSpPr>
          <p:nvPr/>
        </p:nvSpPr>
        <p:spPr bwMode="auto">
          <a:xfrm>
            <a:off x="7427374" y="3004432"/>
            <a:ext cx="1322614" cy="400110"/>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Tel Dan</a:t>
            </a:r>
          </a:p>
        </p:txBody>
      </p:sp>
      <p:sp>
        <p:nvSpPr>
          <p:cNvPr id="14" name="Line 9"/>
          <p:cNvSpPr>
            <a:spLocks noChangeShapeType="1"/>
          </p:cNvSpPr>
          <p:nvPr/>
        </p:nvSpPr>
        <p:spPr bwMode="auto">
          <a:xfrm>
            <a:off x="8619362" y="3209520"/>
            <a:ext cx="394009" cy="25207"/>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76483475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CB2EFF3C-15A3-4907-8E6B-1B52E1171B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ea typeface="ＭＳ Ｐゴシック" pitchFamily="34" charset="-128"/>
              </a:rPr>
              <a:t>Abel Beth-</a:t>
            </a:r>
            <a:r>
              <a:rPr lang="en-US" dirty="0" err="1">
                <a:ea typeface="ＭＳ Ｐゴシック" pitchFamily="34" charset="-128"/>
              </a:rPr>
              <a:t>maacah</a:t>
            </a:r>
            <a:r>
              <a:rPr lang="en-US" dirty="0">
                <a:ea typeface="ＭＳ Ｐゴシック" pitchFamily="34" charset="-128"/>
              </a:rPr>
              <a:t> </a:t>
            </a:r>
            <a:r>
              <a:rPr lang="en-US" dirty="0"/>
              <a:t>(from the southwest)</a:t>
            </a:r>
          </a:p>
        </p:txBody>
      </p:sp>
      <p:sp>
        <p:nvSpPr>
          <p:cNvPr id="3" name="Text Placeholder 2"/>
          <p:cNvSpPr>
            <a:spLocks noGrp="1"/>
          </p:cNvSpPr>
          <p:nvPr>
            <p:ph type="body" sz="quarter" idx="12"/>
          </p:nvPr>
        </p:nvSpPr>
        <p:spPr/>
        <p:txBody>
          <a:bodyPr/>
          <a:lstStyle/>
          <a:p>
            <a:r>
              <a:rPr lang="en-US" dirty="0"/>
              <a:t>20:15</a:t>
            </a:r>
          </a:p>
        </p:txBody>
      </p:sp>
      <p:sp>
        <p:nvSpPr>
          <p:cNvPr id="4" name="Title 3"/>
          <p:cNvSpPr>
            <a:spLocks noGrp="1"/>
          </p:cNvSpPr>
          <p:nvPr>
            <p:ph type="title"/>
          </p:nvPr>
        </p:nvSpPr>
        <p:spPr/>
        <p:txBody>
          <a:bodyPr/>
          <a:lstStyle/>
          <a:p>
            <a:r>
              <a:rPr lang="en-US" dirty="0"/>
              <a:t>So they came and besieged him in Abel Beth-</a:t>
            </a:r>
            <a:r>
              <a:rPr lang="en-US" dirty="0" err="1"/>
              <a:t>maacah</a:t>
            </a:r>
            <a:endParaRPr lang="en-US" dirty="0"/>
          </a:p>
        </p:txBody>
      </p:sp>
    </p:spTree>
    <p:extLst>
      <p:ext uri="{BB962C8B-B14F-4D97-AF65-F5344CB8AC3E}">
        <p14:creationId xmlns:p14="http://schemas.microsoft.com/office/powerpoint/2010/main" val="145030563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4E889E1A-F036-4DED-B2A5-72F6DCB6A410}"/>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bright="6000"/>
                    </a14:imgEffect>
                  </a14:imgLayer>
                </a14:imgProps>
              </a:ext>
              <a:ext uri="{28A0092B-C50C-407E-A947-70E740481C1C}">
                <a14:useLocalDpi xmlns:a14="http://schemas.microsoft.com/office/drawing/2010/main" val="0"/>
              </a:ext>
            </a:extLst>
          </a:blip>
          <a:srcRect l="1131"/>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ea typeface="ＭＳ Ｐゴシック" pitchFamily="34" charset="-128"/>
              </a:rPr>
              <a:t>Abel Beth-</a:t>
            </a:r>
            <a:r>
              <a:rPr lang="en-US" dirty="0" err="1">
                <a:ea typeface="ＭＳ Ｐゴシック" pitchFamily="34" charset="-128"/>
              </a:rPr>
              <a:t>maacah</a:t>
            </a:r>
            <a:r>
              <a:rPr lang="en-US" dirty="0">
                <a:ea typeface="ＭＳ Ｐゴシック" pitchFamily="34" charset="-128"/>
              </a:rPr>
              <a:t> </a:t>
            </a:r>
            <a:r>
              <a:rPr lang="en-US" dirty="0"/>
              <a:t>(from the northwest)</a:t>
            </a:r>
          </a:p>
        </p:txBody>
      </p:sp>
      <p:sp>
        <p:nvSpPr>
          <p:cNvPr id="3" name="Text Placeholder 2"/>
          <p:cNvSpPr>
            <a:spLocks noGrp="1"/>
          </p:cNvSpPr>
          <p:nvPr>
            <p:ph type="body" sz="quarter" idx="12"/>
          </p:nvPr>
        </p:nvSpPr>
        <p:spPr/>
        <p:txBody>
          <a:bodyPr/>
          <a:lstStyle/>
          <a:p>
            <a:r>
              <a:rPr lang="en-US" dirty="0"/>
              <a:t>20:15</a:t>
            </a:r>
          </a:p>
        </p:txBody>
      </p:sp>
      <p:sp>
        <p:nvSpPr>
          <p:cNvPr id="4" name="Title 3"/>
          <p:cNvSpPr>
            <a:spLocks noGrp="1"/>
          </p:cNvSpPr>
          <p:nvPr>
            <p:ph type="title"/>
          </p:nvPr>
        </p:nvSpPr>
        <p:spPr/>
        <p:txBody>
          <a:bodyPr/>
          <a:lstStyle/>
          <a:p>
            <a:r>
              <a:rPr lang="en-US" dirty="0"/>
              <a:t>So they came and besieged him in Abel Beth-</a:t>
            </a:r>
            <a:r>
              <a:rPr lang="en-US" dirty="0" err="1"/>
              <a:t>maacah</a:t>
            </a:r>
            <a:endParaRPr lang="en-US" dirty="0"/>
          </a:p>
        </p:txBody>
      </p:sp>
    </p:spTree>
    <p:extLst>
      <p:ext uri="{BB962C8B-B14F-4D97-AF65-F5344CB8AC3E}">
        <p14:creationId xmlns:p14="http://schemas.microsoft.com/office/powerpoint/2010/main" val="107208710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bel Beth Maacah from northwest, tb062900201.jpg"/>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Abel Beth-</a:t>
            </a:r>
            <a:r>
              <a:rPr lang="en-US" dirty="0" err="1"/>
              <a:t>maacah</a:t>
            </a:r>
            <a:r>
              <a:rPr lang="en-US" dirty="0"/>
              <a:t> (from the northwest)</a:t>
            </a:r>
          </a:p>
        </p:txBody>
      </p:sp>
      <p:sp>
        <p:nvSpPr>
          <p:cNvPr id="3" name="Text Placeholder 2"/>
          <p:cNvSpPr>
            <a:spLocks noGrp="1"/>
          </p:cNvSpPr>
          <p:nvPr>
            <p:ph type="body" sz="quarter" idx="12"/>
          </p:nvPr>
        </p:nvSpPr>
        <p:spPr/>
        <p:txBody>
          <a:bodyPr/>
          <a:lstStyle/>
          <a:p>
            <a:r>
              <a:rPr lang="en-US" dirty="0"/>
              <a:t>20:15</a:t>
            </a:r>
          </a:p>
        </p:txBody>
      </p:sp>
      <p:sp>
        <p:nvSpPr>
          <p:cNvPr id="4" name="Title 3"/>
          <p:cNvSpPr>
            <a:spLocks noGrp="1"/>
          </p:cNvSpPr>
          <p:nvPr>
            <p:ph type="title"/>
          </p:nvPr>
        </p:nvSpPr>
        <p:spPr/>
        <p:txBody>
          <a:bodyPr/>
          <a:lstStyle/>
          <a:p>
            <a:r>
              <a:rPr lang="en-US" dirty="0"/>
              <a:t>So they came and besieged him in Abel Beth-</a:t>
            </a:r>
            <a:r>
              <a:rPr lang="en-US" dirty="0" err="1"/>
              <a:t>maacah</a:t>
            </a:r>
            <a:endParaRPr lang="en-US" dirty="0"/>
          </a:p>
        </p:txBody>
      </p:sp>
    </p:spTree>
    <p:extLst>
      <p:ext uri="{BB962C8B-B14F-4D97-AF65-F5344CB8AC3E}">
        <p14:creationId xmlns:p14="http://schemas.microsoft.com/office/powerpoint/2010/main" val="85807532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the city of Memphis under siege, from Nineveh, 7th century BC</a:t>
            </a:r>
          </a:p>
        </p:txBody>
      </p:sp>
      <p:sp>
        <p:nvSpPr>
          <p:cNvPr id="3" name="Text Placeholder 2"/>
          <p:cNvSpPr>
            <a:spLocks noGrp="1"/>
          </p:cNvSpPr>
          <p:nvPr>
            <p:ph type="body" sz="quarter" idx="12"/>
          </p:nvPr>
        </p:nvSpPr>
        <p:spPr/>
        <p:txBody>
          <a:bodyPr/>
          <a:lstStyle/>
          <a:p>
            <a:r>
              <a:rPr lang="en-US" dirty="0"/>
              <a:t>20:15</a:t>
            </a:r>
          </a:p>
        </p:txBody>
      </p:sp>
      <p:sp>
        <p:nvSpPr>
          <p:cNvPr id="4" name="Title 3"/>
          <p:cNvSpPr>
            <a:spLocks noGrp="1"/>
          </p:cNvSpPr>
          <p:nvPr>
            <p:ph type="title"/>
          </p:nvPr>
        </p:nvSpPr>
        <p:spPr/>
        <p:txBody>
          <a:bodyPr/>
          <a:lstStyle/>
          <a:p>
            <a:r>
              <a:rPr lang="en-US" dirty="0"/>
              <a:t>They built a siege mound against the city, near the rampart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41248"/>
            <a:ext cx="9144000" cy="5175504"/>
          </a:xfrm>
          <a:prstGeom prst="rect">
            <a:avLst/>
          </a:prstGeom>
        </p:spPr>
      </p:pic>
    </p:spTree>
    <p:extLst>
      <p:ext uri="{BB962C8B-B14F-4D97-AF65-F5344CB8AC3E}">
        <p14:creationId xmlns:p14="http://schemas.microsoft.com/office/powerpoint/2010/main" val="209322905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3 Museums 2014\UK Museums\British Museum\Lachish Reliefs\Lachish reliefs, panel 7, tb112004297.jpg"/>
          <p:cNvPicPr>
            <a:picLocks noChangeAspect="1" noChangeArrowheads="1"/>
          </p:cNvPicPr>
          <p:nvPr/>
        </p:nvPicPr>
        <p:blipFill rotWithShape="1">
          <a:blip r:embed="rId3">
            <a:extLst>
              <a:ext uri="{28A0092B-C50C-407E-A947-70E740481C1C}">
                <a14:useLocalDpi xmlns:a14="http://schemas.microsoft.com/office/drawing/2010/main" val="0"/>
              </a:ext>
            </a:extLst>
          </a:blip>
          <a:srcRect r="817"/>
          <a:stretch/>
        </p:blipFill>
        <p:spPr bwMode="auto">
          <a:xfrm>
            <a:off x="-29005" y="369331"/>
            <a:ext cx="9173005" cy="615034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Sennacherib’s siege of Lachish, from Nineveh, circa 700 BC</a:t>
            </a:r>
          </a:p>
        </p:txBody>
      </p:sp>
      <p:sp>
        <p:nvSpPr>
          <p:cNvPr id="3" name="Text Placeholder 2"/>
          <p:cNvSpPr>
            <a:spLocks noGrp="1"/>
          </p:cNvSpPr>
          <p:nvPr>
            <p:ph type="body" sz="quarter" idx="12"/>
          </p:nvPr>
        </p:nvSpPr>
        <p:spPr/>
        <p:txBody>
          <a:bodyPr/>
          <a:lstStyle/>
          <a:p>
            <a:r>
              <a:rPr lang="en-US" dirty="0"/>
              <a:t>20:15</a:t>
            </a:r>
          </a:p>
        </p:txBody>
      </p:sp>
      <p:sp>
        <p:nvSpPr>
          <p:cNvPr id="4" name="Title 3"/>
          <p:cNvSpPr>
            <a:spLocks noGrp="1"/>
          </p:cNvSpPr>
          <p:nvPr>
            <p:ph type="title"/>
          </p:nvPr>
        </p:nvSpPr>
        <p:spPr/>
        <p:txBody>
          <a:bodyPr/>
          <a:lstStyle/>
          <a:p>
            <a:r>
              <a:rPr lang="en-US" dirty="0"/>
              <a:t>They built a siege mound against the city, near the rampart</a:t>
            </a:r>
          </a:p>
        </p:txBody>
      </p:sp>
    </p:spTree>
    <p:extLst>
      <p:ext uri="{BB962C8B-B14F-4D97-AF65-F5344CB8AC3E}">
        <p14:creationId xmlns:p14="http://schemas.microsoft.com/office/powerpoint/2010/main" val="20391292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“City of David” sign</a:t>
            </a:r>
          </a:p>
        </p:txBody>
      </p:sp>
      <p:sp>
        <p:nvSpPr>
          <p:cNvPr id="3" name="Text Placeholder 2"/>
          <p:cNvSpPr>
            <a:spLocks noGrp="1"/>
          </p:cNvSpPr>
          <p:nvPr>
            <p:ph type="body" sz="quarter" idx="12"/>
          </p:nvPr>
        </p:nvSpPr>
        <p:spPr/>
        <p:txBody>
          <a:bodyPr/>
          <a:lstStyle/>
          <a:p>
            <a:r>
              <a:rPr lang="en-US" dirty="0"/>
              <a:t>20:1</a:t>
            </a:r>
          </a:p>
        </p:txBody>
      </p:sp>
      <p:sp>
        <p:nvSpPr>
          <p:cNvPr id="4" name="Title 3"/>
          <p:cNvSpPr>
            <a:spLocks noGrp="1"/>
          </p:cNvSpPr>
          <p:nvPr>
            <p:ph type="title"/>
          </p:nvPr>
        </p:nvSpPr>
        <p:spPr/>
        <p:txBody>
          <a:bodyPr/>
          <a:lstStyle/>
          <a:p>
            <a:r>
              <a:rPr lang="en-US" dirty="0"/>
              <a:t>And he said, “We have no portion in David, nor do we have an inheritance in the son of Jesse”</a:t>
            </a:r>
          </a:p>
        </p:txBody>
      </p:sp>
      <p:pic>
        <p:nvPicPr>
          <p:cNvPr id="5" name="Picture 4" descr="City of David sign, tb05190812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9247611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imrud, central palace of Tiglath-pileser III, Assyrian siege of Babylonian city, 728 BC, mb120901010.jpg"/>
          <p:cNvPicPr>
            <a:picLocks noChangeAspect="1"/>
          </p:cNvPicPr>
          <p:nvPr/>
        </p:nvPicPr>
        <p:blipFill rotWithShape="1">
          <a:blip r:embed="rId3" cstate="print">
            <a:extLst>
              <a:ext uri="{28A0092B-C50C-407E-A947-70E740481C1C}">
                <a14:useLocalDpi xmlns:a14="http://schemas.microsoft.com/office/drawing/2010/main" val="0"/>
              </a:ext>
            </a:extLst>
          </a:blip>
          <a:srcRect b="3520"/>
          <a:stretch/>
        </p:blipFill>
        <p:spPr>
          <a:xfrm>
            <a:off x="0" y="52834"/>
            <a:ext cx="9143999" cy="6616616"/>
          </a:xfrm>
          <a:prstGeom prst="rect">
            <a:avLst/>
          </a:prstGeom>
        </p:spPr>
      </p:pic>
      <p:sp>
        <p:nvSpPr>
          <p:cNvPr id="2" name="Text Placeholder 1"/>
          <p:cNvSpPr>
            <a:spLocks noGrp="1"/>
          </p:cNvSpPr>
          <p:nvPr>
            <p:ph type="body" sz="quarter" idx="10"/>
          </p:nvPr>
        </p:nvSpPr>
        <p:spPr/>
        <p:txBody>
          <a:bodyPr/>
          <a:lstStyle/>
          <a:p>
            <a:r>
              <a:rPr lang="en-US" dirty="0"/>
              <a:t>Assyrian siege of a Babylonian city, from Nimrud, 8th century BC</a:t>
            </a:r>
          </a:p>
        </p:txBody>
      </p:sp>
      <p:sp>
        <p:nvSpPr>
          <p:cNvPr id="3" name="Text Placeholder 2"/>
          <p:cNvSpPr>
            <a:spLocks noGrp="1"/>
          </p:cNvSpPr>
          <p:nvPr>
            <p:ph type="body" sz="quarter" idx="12"/>
          </p:nvPr>
        </p:nvSpPr>
        <p:spPr/>
        <p:txBody>
          <a:bodyPr/>
          <a:lstStyle/>
          <a:p>
            <a:r>
              <a:rPr lang="en-US" dirty="0"/>
              <a:t>20:15</a:t>
            </a:r>
          </a:p>
        </p:txBody>
      </p:sp>
      <p:sp>
        <p:nvSpPr>
          <p:cNvPr id="4" name="Title 3"/>
          <p:cNvSpPr>
            <a:spLocks noGrp="1"/>
          </p:cNvSpPr>
          <p:nvPr>
            <p:ph type="title"/>
          </p:nvPr>
        </p:nvSpPr>
        <p:spPr/>
        <p:txBody>
          <a:bodyPr/>
          <a:lstStyle/>
          <a:p>
            <a:r>
              <a:rPr lang="en-US" dirty="0"/>
              <a:t>They built a siege mound against the city, near the rampart</a:t>
            </a:r>
          </a:p>
        </p:txBody>
      </p:sp>
    </p:spTree>
    <p:extLst>
      <p:ext uri="{BB962C8B-B14F-4D97-AF65-F5344CB8AC3E}">
        <p14:creationId xmlns:p14="http://schemas.microsoft.com/office/powerpoint/2010/main" val="24705875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achish Assyrian siege ramp and gatehouse aerial from northwest, tb010703293.jpg"/>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Assyrian siege ramp and gatehouse at Lachish (aerial view from the northwest)</a:t>
            </a:r>
          </a:p>
        </p:txBody>
      </p:sp>
      <p:sp>
        <p:nvSpPr>
          <p:cNvPr id="3" name="Text Placeholder 2"/>
          <p:cNvSpPr>
            <a:spLocks noGrp="1"/>
          </p:cNvSpPr>
          <p:nvPr>
            <p:ph type="body" sz="quarter" idx="12"/>
          </p:nvPr>
        </p:nvSpPr>
        <p:spPr/>
        <p:txBody>
          <a:bodyPr/>
          <a:lstStyle/>
          <a:p>
            <a:r>
              <a:rPr lang="en-US" dirty="0"/>
              <a:t>20:15</a:t>
            </a:r>
          </a:p>
        </p:txBody>
      </p:sp>
      <p:sp>
        <p:nvSpPr>
          <p:cNvPr id="4" name="Title 3"/>
          <p:cNvSpPr>
            <a:spLocks noGrp="1"/>
          </p:cNvSpPr>
          <p:nvPr>
            <p:ph type="title"/>
          </p:nvPr>
        </p:nvSpPr>
        <p:spPr/>
        <p:txBody>
          <a:bodyPr/>
          <a:lstStyle/>
          <a:p>
            <a:r>
              <a:rPr lang="en-US" dirty="0"/>
              <a:t>They built a siege mound against the city, near the rampart</a:t>
            </a:r>
          </a:p>
        </p:txBody>
      </p:sp>
    </p:spTree>
    <p:extLst>
      <p:ext uri="{BB962C8B-B14F-4D97-AF65-F5344CB8AC3E}">
        <p14:creationId xmlns:p14="http://schemas.microsoft.com/office/powerpoint/2010/main" val="134627592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achish Assyrian siege ramp and gatehouse aerial from northwest, tb010703293.jpg"/>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Assyrian siege ramp and gatehouse at Lachish (aerial view from the northwest)</a:t>
            </a:r>
          </a:p>
        </p:txBody>
      </p:sp>
      <p:sp>
        <p:nvSpPr>
          <p:cNvPr id="3" name="Text Placeholder 2"/>
          <p:cNvSpPr>
            <a:spLocks noGrp="1"/>
          </p:cNvSpPr>
          <p:nvPr>
            <p:ph type="body" sz="quarter" idx="12"/>
          </p:nvPr>
        </p:nvSpPr>
        <p:spPr/>
        <p:txBody>
          <a:bodyPr/>
          <a:lstStyle/>
          <a:p>
            <a:r>
              <a:rPr lang="en-US" dirty="0"/>
              <a:t>20:15</a:t>
            </a:r>
          </a:p>
        </p:txBody>
      </p:sp>
      <p:sp>
        <p:nvSpPr>
          <p:cNvPr id="4" name="Title 3"/>
          <p:cNvSpPr>
            <a:spLocks noGrp="1"/>
          </p:cNvSpPr>
          <p:nvPr>
            <p:ph type="title"/>
          </p:nvPr>
        </p:nvSpPr>
        <p:spPr/>
        <p:txBody>
          <a:bodyPr/>
          <a:lstStyle/>
          <a:p>
            <a:r>
              <a:rPr lang="en-US" dirty="0"/>
              <a:t>They built a siege mound against the city, near the rampart</a:t>
            </a:r>
          </a:p>
        </p:txBody>
      </p:sp>
      <p:sp>
        <p:nvSpPr>
          <p:cNvPr id="6" name="Text Box 16"/>
          <p:cNvSpPr txBox="1">
            <a:spLocks noChangeArrowheads="1"/>
          </p:cNvSpPr>
          <p:nvPr/>
        </p:nvSpPr>
        <p:spPr bwMode="auto">
          <a:xfrm>
            <a:off x="3615369" y="1922577"/>
            <a:ext cx="1913262" cy="400110"/>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Siege Ramp</a:t>
            </a:r>
          </a:p>
        </p:txBody>
      </p:sp>
      <p:sp>
        <p:nvSpPr>
          <p:cNvPr id="7" name="Line 9"/>
          <p:cNvSpPr>
            <a:spLocks noChangeShapeType="1"/>
          </p:cNvSpPr>
          <p:nvPr/>
        </p:nvSpPr>
        <p:spPr bwMode="auto">
          <a:xfrm flipH="1">
            <a:off x="4442085" y="2322687"/>
            <a:ext cx="63239" cy="418015"/>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8" name="Text Box 16"/>
          <p:cNvSpPr txBox="1">
            <a:spLocks noChangeArrowheads="1"/>
          </p:cNvSpPr>
          <p:nvPr/>
        </p:nvSpPr>
        <p:spPr bwMode="auto">
          <a:xfrm>
            <a:off x="1165859" y="4721154"/>
            <a:ext cx="1579833" cy="400110"/>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City Gate</a:t>
            </a:r>
          </a:p>
        </p:txBody>
      </p:sp>
      <p:sp>
        <p:nvSpPr>
          <p:cNvPr id="9" name="Line 9"/>
          <p:cNvSpPr>
            <a:spLocks noChangeShapeType="1"/>
          </p:cNvSpPr>
          <p:nvPr/>
        </p:nvSpPr>
        <p:spPr bwMode="auto">
          <a:xfrm flipV="1">
            <a:off x="2064012" y="4409272"/>
            <a:ext cx="266598" cy="304631"/>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Line 9"/>
          <p:cNvSpPr>
            <a:spLocks noChangeShapeType="1"/>
          </p:cNvSpPr>
          <p:nvPr/>
        </p:nvSpPr>
        <p:spPr bwMode="auto">
          <a:xfrm flipH="1" flipV="1">
            <a:off x="1518602" y="3830128"/>
            <a:ext cx="310197" cy="883775"/>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181164292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achish Assyrian siege ramp cross-section from west, tb02220126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Assyrian siege ramp at Lachish (from the west)</a:t>
            </a:r>
          </a:p>
        </p:txBody>
      </p:sp>
      <p:sp>
        <p:nvSpPr>
          <p:cNvPr id="3" name="Text Placeholder 2"/>
          <p:cNvSpPr>
            <a:spLocks noGrp="1"/>
          </p:cNvSpPr>
          <p:nvPr>
            <p:ph type="body" sz="quarter" idx="12"/>
          </p:nvPr>
        </p:nvSpPr>
        <p:spPr/>
        <p:txBody>
          <a:bodyPr/>
          <a:lstStyle/>
          <a:p>
            <a:r>
              <a:rPr lang="en-US" dirty="0"/>
              <a:t>20:15</a:t>
            </a:r>
          </a:p>
        </p:txBody>
      </p:sp>
      <p:sp>
        <p:nvSpPr>
          <p:cNvPr id="4" name="Title 3"/>
          <p:cNvSpPr>
            <a:spLocks noGrp="1"/>
          </p:cNvSpPr>
          <p:nvPr>
            <p:ph type="title"/>
          </p:nvPr>
        </p:nvSpPr>
        <p:spPr/>
        <p:txBody>
          <a:bodyPr/>
          <a:lstStyle/>
          <a:p>
            <a:r>
              <a:rPr lang="en-US" dirty="0"/>
              <a:t>They built a siege mound against the city, near the rampart</a:t>
            </a:r>
          </a:p>
        </p:txBody>
      </p:sp>
    </p:spTree>
    <p:extLst>
      <p:ext uri="{BB962C8B-B14F-4D97-AF65-F5344CB8AC3E}">
        <p14:creationId xmlns:p14="http://schemas.microsoft.com/office/powerpoint/2010/main" val="171693149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de-DE" dirty="0"/>
              <a:t>Roman siege mound at Macherus</a:t>
            </a:r>
            <a:endParaRPr lang="en-US" dirty="0"/>
          </a:p>
        </p:txBody>
      </p:sp>
      <p:sp>
        <p:nvSpPr>
          <p:cNvPr id="3" name="Text Placeholder 2"/>
          <p:cNvSpPr>
            <a:spLocks noGrp="1"/>
          </p:cNvSpPr>
          <p:nvPr>
            <p:ph type="body" sz="quarter" idx="12"/>
          </p:nvPr>
        </p:nvSpPr>
        <p:spPr/>
        <p:txBody>
          <a:bodyPr/>
          <a:lstStyle/>
          <a:p>
            <a:r>
              <a:rPr lang="en-US" dirty="0"/>
              <a:t>20:15</a:t>
            </a:r>
          </a:p>
        </p:txBody>
      </p:sp>
      <p:sp>
        <p:nvSpPr>
          <p:cNvPr id="4" name="Title 3"/>
          <p:cNvSpPr>
            <a:spLocks noGrp="1"/>
          </p:cNvSpPr>
          <p:nvPr>
            <p:ph type="title"/>
          </p:nvPr>
        </p:nvSpPr>
        <p:spPr/>
        <p:txBody>
          <a:bodyPr/>
          <a:lstStyle/>
          <a:p>
            <a:r>
              <a:rPr lang="en-US" dirty="0"/>
              <a:t>They built a siege mound against the city, near the rampart</a:t>
            </a:r>
          </a:p>
        </p:txBody>
      </p:sp>
      <p:pic>
        <p:nvPicPr>
          <p:cNvPr id="3074" name="Picture 2" descr="C:\Users\Kris\Documents\Bolen\04 0Adds 2012\06 Jordan\Macherus\Macherus Roman siege ramp, tb031415746.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730460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https://upload.wikimedia.org/wikipedia/commons/thumb/6/6d/Detail._Ashurbanipal_II%27s_army_attacking_Memphis_of_Egypt%2C_645-635_BCE%2C_from_Nineveh%2C_Iraq._British_Museum.jpg/1024px-Detail._Ashurbanipal_II%27s_army_attacking_Memphis_of_Egypt%2C_645-635_BCE%2C_from_Nineveh%2C_Iraq._British_Museum.jpg"/>
          <p:cNvPicPr>
            <a:picLocks noChangeAspect="1" noChangeArrowheads="1"/>
          </p:cNvPicPr>
          <p:nvPr/>
        </p:nvPicPr>
        <p:blipFill rotWithShape="1">
          <a:blip r:embed="rId3">
            <a:extLst>
              <a:ext uri="{28A0092B-C50C-407E-A947-70E740481C1C}">
                <a14:useLocalDpi xmlns:a14="http://schemas.microsoft.com/office/drawing/2010/main" val="0"/>
              </a:ext>
            </a:extLst>
          </a:blip>
          <a:srcRect r="3453"/>
          <a:stretch/>
        </p:blipFill>
        <p:spPr bwMode="auto">
          <a:xfrm>
            <a:off x="-1" y="231422"/>
            <a:ext cx="9144001" cy="632634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 undermining city wall of Memphis, from Nineveh, 650 BC</a:t>
            </a:r>
          </a:p>
        </p:txBody>
      </p:sp>
      <p:sp>
        <p:nvSpPr>
          <p:cNvPr id="3" name="Text Placeholder 2"/>
          <p:cNvSpPr>
            <a:spLocks noGrp="1"/>
          </p:cNvSpPr>
          <p:nvPr>
            <p:ph type="body" sz="quarter" idx="12"/>
          </p:nvPr>
        </p:nvSpPr>
        <p:spPr/>
        <p:txBody>
          <a:bodyPr/>
          <a:lstStyle/>
          <a:p>
            <a:r>
              <a:rPr lang="en-US" dirty="0"/>
              <a:t>20:15</a:t>
            </a:r>
          </a:p>
        </p:txBody>
      </p:sp>
      <p:sp>
        <p:nvSpPr>
          <p:cNvPr id="4" name="Title 3"/>
          <p:cNvSpPr>
            <a:spLocks noGrp="1"/>
          </p:cNvSpPr>
          <p:nvPr>
            <p:ph type="title"/>
          </p:nvPr>
        </p:nvSpPr>
        <p:spPr/>
        <p:txBody>
          <a:bodyPr/>
          <a:lstStyle/>
          <a:p>
            <a:r>
              <a:rPr lang="en-US" dirty="0"/>
              <a:t>And Joab’s people were wreaking destruction in order to topple the wall</a:t>
            </a:r>
          </a:p>
        </p:txBody>
      </p:sp>
    </p:spTree>
    <p:extLst>
      <p:ext uri="{BB962C8B-B14F-4D97-AF65-F5344CB8AC3E}">
        <p14:creationId xmlns:p14="http://schemas.microsoft.com/office/powerpoint/2010/main" val="174784932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2588"/>
            <a:ext cx="9144000" cy="6592824"/>
          </a:xfrm>
          <a:prstGeom prst="rect">
            <a:avLst/>
          </a:prstGeom>
        </p:spPr>
      </p:pic>
      <p:sp>
        <p:nvSpPr>
          <p:cNvPr id="2" name="Text Placeholder 1"/>
          <p:cNvSpPr>
            <a:spLocks noGrp="1"/>
          </p:cNvSpPr>
          <p:nvPr>
            <p:ph type="body" sz="quarter" idx="10"/>
          </p:nvPr>
        </p:nvSpPr>
        <p:spPr/>
        <p:txBody>
          <a:bodyPr/>
          <a:lstStyle/>
          <a:p>
            <a:r>
              <a:rPr lang="en-US" dirty="0"/>
              <a:t>Relief depicting the destruction of the city of </a:t>
            </a:r>
            <a:r>
              <a:rPr lang="en-US" dirty="0" err="1"/>
              <a:t>Hamanu</a:t>
            </a:r>
            <a:r>
              <a:rPr lang="en-US" dirty="0"/>
              <a:t> in Elam by Ashurbanipal, 645–640 BC</a:t>
            </a:r>
          </a:p>
        </p:txBody>
      </p:sp>
      <p:sp>
        <p:nvSpPr>
          <p:cNvPr id="3" name="Text Placeholder 2"/>
          <p:cNvSpPr>
            <a:spLocks noGrp="1"/>
          </p:cNvSpPr>
          <p:nvPr>
            <p:ph type="body" sz="quarter" idx="12"/>
          </p:nvPr>
        </p:nvSpPr>
        <p:spPr/>
        <p:txBody>
          <a:bodyPr/>
          <a:lstStyle/>
          <a:p>
            <a:r>
              <a:rPr lang="en-US" dirty="0"/>
              <a:t>20:15</a:t>
            </a:r>
          </a:p>
        </p:txBody>
      </p:sp>
      <p:sp>
        <p:nvSpPr>
          <p:cNvPr id="4" name="Title 3"/>
          <p:cNvSpPr>
            <a:spLocks noGrp="1"/>
          </p:cNvSpPr>
          <p:nvPr>
            <p:ph type="title"/>
          </p:nvPr>
        </p:nvSpPr>
        <p:spPr/>
        <p:txBody>
          <a:bodyPr/>
          <a:lstStyle/>
          <a:p>
            <a:r>
              <a:rPr lang="en-US" dirty="0"/>
              <a:t>And Joab’s people were wreaking destruction in order to topple the wall</a:t>
            </a:r>
          </a:p>
        </p:txBody>
      </p:sp>
    </p:spTree>
    <p:extLst>
      <p:ext uri="{BB962C8B-B14F-4D97-AF65-F5344CB8AC3E}">
        <p14:creationId xmlns:p14="http://schemas.microsoft.com/office/powerpoint/2010/main" val="321419215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6827" b="22212"/>
          <a:stretch/>
        </p:blipFill>
        <p:spPr>
          <a:xfrm>
            <a:off x="609600" y="0"/>
            <a:ext cx="7924800" cy="6858000"/>
          </a:xfrm>
          <a:prstGeom prst="rect">
            <a:avLst/>
          </a:prstGeom>
        </p:spPr>
      </p:pic>
      <p:sp>
        <p:nvSpPr>
          <p:cNvPr id="2" name="Text Placeholder 1"/>
          <p:cNvSpPr>
            <a:spLocks noGrp="1"/>
          </p:cNvSpPr>
          <p:nvPr>
            <p:ph type="body" sz="quarter" idx="10"/>
          </p:nvPr>
        </p:nvSpPr>
        <p:spPr/>
        <p:txBody>
          <a:bodyPr/>
          <a:lstStyle/>
          <a:p>
            <a:r>
              <a:rPr lang="en-US" dirty="0"/>
              <a:t>Woman wearing a dowry necklace</a:t>
            </a:r>
          </a:p>
        </p:txBody>
      </p:sp>
      <p:sp>
        <p:nvSpPr>
          <p:cNvPr id="3" name="Text Placeholder 2"/>
          <p:cNvSpPr>
            <a:spLocks noGrp="1"/>
          </p:cNvSpPr>
          <p:nvPr>
            <p:ph type="body" sz="quarter" idx="12"/>
          </p:nvPr>
        </p:nvSpPr>
        <p:spPr/>
        <p:txBody>
          <a:bodyPr/>
          <a:lstStyle/>
          <a:p>
            <a:r>
              <a:rPr lang="en-US" dirty="0"/>
              <a:t>20:16</a:t>
            </a:r>
          </a:p>
        </p:txBody>
      </p:sp>
      <p:sp>
        <p:nvSpPr>
          <p:cNvPr id="4" name="Title 3"/>
          <p:cNvSpPr>
            <a:spLocks noGrp="1"/>
          </p:cNvSpPr>
          <p:nvPr>
            <p:ph type="title"/>
          </p:nvPr>
        </p:nvSpPr>
        <p:spPr/>
        <p:txBody>
          <a:bodyPr/>
          <a:lstStyle/>
          <a:p>
            <a:r>
              <a:rPr lang="en-US" dirty="0"/>
              <a:t>Then a wise woman from the city cried out, “Hear, hear! Ask Joab to come speak with me!”</a:t>
            </a:r>
          </a:p>
        </p:txBody>
      </p:sp>
    </p:spTree>
    <p:extLst>
      <p:ext uri="{BB962C8B-B14F-4D97-AF65-F5344CB8AC3E}">
        <p14:creationId xmlns:p14="http://schemas.microsoft.com/office/powerpoint/2010/main" val="14546732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2 HVHL\48 People of Palestine\Bedouin Men\Bedouin hunter with falcon at wedding, mat01355.jpg"/>
          <p:cNvPicPr>
            <a:picLocks noChangeAspect="1" noChangeArrowheads="1"/>
          </p:cNvPicPr>
          <p:nvPr/>
        </p:nvPicPr>
        <p:blipFill rotWithShape="1">
          <a:blip r:embed="rId3">
            <a:extLst>
              <a:ext uri="{28A0092B-C50C-407E-A947-70E740481C1C}">
                <a14:useLocalDpi xmlns:a14="http://schemas.microsoft.com/office/drawing/2010/main" val="0"/>
              </a:ext>
            </a:extLst>
          </a:blip>
          <a:srcRect t="3136" b="9636"/>
          <a:stretch/>
        </p:blipFill>
        <p:spPr bwMode="auto">
          <a:xfrm>
            <a:off x="0" y="0"/>
            <a:ext cx="9144000" cy="66675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hunter with his falcon </a:t>
            </a:r>
          </a:p>
        </p:txBody>
      </p:sp>
      <p:sp>
        <p:nvSpPr>
          <p:cNvPr id="3" name="Text Placeholder 2"/>
          <p:cNvSpPr>
            <a:spLocks noGrp="1"/>
          </p:cNvSpPr>
          <p:nvPr>
            <p:ph type="body" sz="quarter" idx="12"/>
          </p:nvPr>
        </p:nvSpPr>
        <p:spPr/>
        <p:txBody>
          <a:bodyPr/>
          <a:lstStyle/>
          <a:p>
            <a:r>
              <a:rPr lang="en-US" dirty="0"/>
              <a:t>20:17</a:t>
            </a:r>
          </a:p>
        </p:txBody>
      </p:sp>
      <p:sp>
        <p:nvSpPr>
          <p:cNvPr id="4" name="Title 3"/>
          <p:cNvSpPr>
            <a:spLocks noGrp="1"/>
          </p:cNvSpPr>
          <p:nvPr>
            <p:ph type="title"/>
          </p:nvPr>
        </p:nvSpPr>
        <p:spPr/>
        <p:txBody>
          <a:bodyPr/>
          <a:lstStyle/>
          <a:p>
            <a:r>
              <a:rPr lang="en-US" dirty="0"/>
              <a:t>Then she asked, “Are you Joab?” And he replied, “I am he”</a:t>
            </a:r>
          </a:p>
        </p:txBody>
      </p:sp>
    </p:spTree>
    <p:extLst>
      <p:ext uri="{BB962C8B-B14F-4D97-AF65-F5344CB8AC3E}">
        <p14:creationId xmlns:p14="http://schemas.microsoft.com/office/powerpoint/2010/main" val="70057522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ea typeface="ＭＳ Ｐゴシック" pitchFamily="34" charset="-128"/>
              </a:rPr>
              <a:t>Abel Beth-</a:t>
            </a:r>
            <a:r>
              <a:rPr lang="en-US" dirty="0" err="1">
                <a:ea typeface="ＭＳ Ｐゴシック" pitchFamily="34" charset="-128"/>
              </a:rPr>
              <a:t>maacah</a:t>
            </a:r>
            <a:r>
              <a:rPr lang="en-US" dirty="0">
                <a:ea typeface="ＭＳ Ｐゴシック" pitchFamily="34" charset="-128"/>
              </a:rPr>
              <a:t> </a:t>
            </a:r>
            <a:r>
              <a:rPr lang="en-US" dirty="0"/>
              <a:t>(aerial view from the south)</a:t>
            </a:r>
          </a:p>
        </p:txBody>
      </p:sp>
      <p:sp>
        <p:nvSpPr>
          <p:cNvPr id="3" name="Text Placeholder 2"/>
          <p:cNvSpPr>
            <a:spLocks noGrp="1"/>
          </p:cNvSpPr>
          <p:nvPr>
            <p:ph type="body" sz="quarter" idx="12"/>
          </p:nvPr>
        </p:nvSpPr>
        <p:spPr/>
        <p:txBody>
          <a:bodyPr/>
          <a:lstStyle/>
          <a:p>
            <a:r>
              <a:rPr lang="en-US" dirty="0"/>
              <a:t>20:18</a:t>
            </a:r>
          </a:p>
        </p:txBody>
      </p:sp>
      <p:sp>
        <p:nvSpPr>
          <p:cNvPr id="4" name="Title 3"/>
          <p:cNvSpPr>
            <a:spLocks noGrp="1"/>
          </p:cNvSpPr>
          <p:nvPr>
            <p:ph type="title"/>
          </p:nvPr>
        </p:nvSpPr>
        <p:spPr/>
        <p:txBody>
          <a:bodyPr/>
          <a:lstStyle/>
          <a:p>
            <a:r>
              <a:rPr lang="en-US" dirty="0"/>
              <a:t>She said, “They used to say, ‘Let them ask for counsel at Abel,’ and it settled the matter”</a:t>
            </a:r>
          </a:p>
        </p:txBody>
      </p:sp>
    </p:spTree>
    <p:extLst>
      <p:ext uri="{BB962C8B-B14F-4D97-AF65-F5344CB8AC3E}">
        <p14:creationId xmlns:p14="http://schemas.microsoft.com/office/powerpoint/2010/main" val="16770845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“Jesse Street” sign in Jerusalem</a:t>
            </a:r>
          </a:p>
        </p:txBody>
      </p:sp>
      <p:sp>
        <p:nvSpPr>
          <p:cNvPr id="3" name="Text Placeholder 2"/>
          <p:cNvSpPr>
            <a:spLocks noGrp="1"/>
          </p:cNvSpPr>
          <p:nvPr>
            <p:ph type="body" sz="quarter" idx="12"/>
          </p:nvPr>
        </p:nvSpPr>
        <p:spPr/>
        <p:txBody>
          <a:bodyPr/>
          <a:lstStyle/>
          <a:p>
            <a:r>
              <a:rPr lang="en-US" dirty="0"/>
              <a:t>20:1</a:t>
            </a:r>
          </a:p>
        </p:txBody>
      </p:sp>
      <p:sp>
        <p:nvSpPr>
          <p:cNvPr id="4" name="Title 3"/>
          <p:cNvSpPr>
            <a:spLocks noGrp="1"/>
          </p:cNvSpPr>
          <p:nvPr>
            <p:ph type="title"/>
          </p:nvPr>
        </p:nvSpPr>
        <p:spPr/>
        <p:txBody>
          <a:bodyPr/>
          <a:lstStyle/>
          <a:p>
            <a:r>
              <a:rPr lang="en-US" dirty="0"/>
              <a:t>And he said, “We have no portion in David, nor do we have an inheritance in the son of Jesse”</a:t>
            </a:r>
          </a:p>
        </p:txBody>
      </p:sp>
      <p:pic>
        <p:nvPicPr>
          <p:cNvPr id="6" name="Picture 5">
            <a:extLst>
              <a:ext uri="{FF2B5EF4-FFF2-40B4-BE49-F238E27FC236}">
                <a16:creationId xmlns:a16="http://schemas.microsoft.com/office/drawing/2014/main" xmlns="" id="{44B56125-0BCD-482B-BDF5-75CB9B332E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327995276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“The World Peace Center” sign in Jerusalem</a:t>
            </a:r>
          </a:p>
        </p:txBody>
      </p:sp>
      <p:sp>
        <p:nvSpPr>
          <p:cNvPr id="3" name="Text Placeholder 2"/>
          <p:cNvSpPr>
            <a:spLocks noGrp="1"/>
          </p:cNvSpPr>
          <p:nvPr>
            <p:ph type="body" sz="quarter" idx="12"/>
          </p:nvPr>
        </p:nvSpPr>
        <p:spPr/>
        <p:txBody>
          <a:bodyPr/>
          <a:lstStyle/>
          <a:p>
            <a:r>
              <a:rPr lang="en-US" dirty="0"/>
              <a:t>20:19</a:t>
            </a:r>
          </a:p>
        </p:txBody>
      </p:sp>
      <p:sp>
        <p:nvSpPr>
          <p:cNvPr id="4" name="Title 3"/>
          <p:cNvSpPr>
            <a:spLocks noGrp="1"/>
          </p:cNvSpPr>
          <p:nvPr>
            <p:ph type="title"/>
          </p:nvPr>
        </p:nvSpPr>
        <p:spPr/>
        <p:txBody>
          <a:bodyPr/>
          <a:lstStyle/>
          <a:p>
            <a:r>
              <a:rPr lang="en-US" dirty="0"/>
              <a:t>I am of those who are peaceable and faithful in Israel</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88601"/>
            <a:ext cx="9144000" cy="6080798"/>
          </a:xfrm>
          <a:prstGeom prst="rect">
            <a:avLst/>
          </a:prstGeom>
        </p:spPr>
      </p:pic>
    </p:spTree>
    <p:extLst>
      <p:ext uri="{BB962C8B-B14F-4D97-AF65-F5344CB8AC3E}">
        <p14:creationId xmlns:p14="http://schemas.microsoft.com/office/powerpoint/2010/main" val="113772256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981" y="0"/>
            <a:ext cx="4876038" cy="6858000"/>
          </a:xfrm>
          <a:prstGeom prst="rect">
            <a:avLst/>
          </a:prstGeom>
        </p:spPr>
      </p:pic>
      <p:sp>
        <p:nvSpPr>
          <p:cNvPr id="2" name="Text Placeholder 1"/>
          <p:cNvSpPr>
            <a:spLocks noGrp="1"/>
          </p:cNvSpPr>
          <p:nvPr>
            <p:ph type="body" sz="quarter" idx="10"/>
          </p:nvPr>
        </p:nvSpPr>
        <p:spPr/>
        <p:txBody>
          <a:bodyPr/>
          <a:lstStyle/>
          <a:p>
            <a:r>
              <a:rPr lang="en-US" dirty="0"/>
              <a:t>Syrian woman nursing her baby</a:t>
            </a:r>
          </a:p>
        </p:txBody>
      </p:sp>
      <p:sp>
        <p:nvSpPr>
          <p:cNvPr id="3" name="Text Placeholder 2"/>
          <p:cNvSpPr>
            <a:spLocks noGrp="1"/>
          </p:cNvSpPr>
          <p:nvPr>
            <p:ph type="body" sz="quarter" idx="12"/>
          </p:nvPr>
        </p:nvSpPr>
        <p:spPr/>
        <p:txBody>
          <a:bodyPr/>
          <a:lstStyle/>
          <a:p>
            <a:r>
              <a:rPr lang="en-US" dirty="0"/>
              <a:t>20:19</a:t>
            </a:r>
          </a:p>
        </p:txBody>
      </p:sp>
      <p:sp>
        <p:nvSpPr>
          <p:cNvPr id="4" name="Title 3"/>
          <p:cNvSpPr>
            <a:spLocks noGrp="1"/>
          </p:cNvSpPr>
          <p:nvPr>
            <p:ph type="title"/>
          </p:nvPr>
        </p:nvSpPr>
        <p:spPr/>
        <p:txBody>
          <a:bodyPr/>
          <a:lstStyle/>
          <a:p>
            <a:r>
              <a:rPr lang="en-US" dirty="0"/>
              <a:t>Now you are seeking to destroy a city, even a mother in Israel</a:t>
            </a:r>
          </a:p>
        </p:txBody>
      </p:sp>
    </p:spTree>
    <p:extLst>
      <p:ext uri="{BB962C8B-B14F-4D97-AF65-F5344CB8AC3E}">
        <p14:creationId xmlns:p14="http://schemas.microsoft.com/office/powerpoint/2010/main" val="12810243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3031" t="7217" r="4062"/>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Samaritan mothers and their children</a:t>
            </a:r>
          </a:p>
        </p:txBody>
      </p:sp>
      <p:sp>
        <p:nvSpPr>
          <p:cNvPr id="3" name="Text Placeholder 2"/>
          <p:cNvSpPr>
            <a:spLocks noGrp="1"/>
          </p:cNvSpPr>
          <p:nvPr>
            <p:ph type="body" sz="quarter" idx="12"/>
          </p:nvPr>
        </p:nvSpPr>
        <p:spPr/>
        <p:txBody>
          <a:bodyPr/>
          <a:lstStyle/>
          <a:p>
            <a:r>
              <a:rPr lang="en-US" dirty="0"/>
              <a:t>20:19</a:t>
            </a:r>
          </a:p>
        </p:txBody>
      </p:sp>
      <p:sp>
        <p:nvSpPr>
          <p:cNvPr id="4" name="Title 3"/>
          <p:cNvSpPr>
            <a:spLocks noGrp="1"/>
          </p:cNvSpPr>
          <p:nvPr>
            <p:ph type="title"/>
          </p:nvPr>
        </p:nvSpPr>
        <p:spPr/>
        <p:txBody>
          <a:bodyPr/>
          <a:lstStyle/>
          <a:p>
            <a:r>
              <a:rPr lang="en-US" dirty="0"/>
              <a:t>Now you are seeking to destroy a city, even a mother in Israel</a:t>
            </a:r>
          </a:p>
        </p:txBody>
      </p:sp>
    </p:spTree>
    <p:extLst>
      <p:ext uri="{BB962C8B-B14F-4D97-AF65-F5344CB8AC3E}">
        <p14:creationId xmlns:p14="http://schemas.microsoft.com/office/powerpoint/2010/main" val="31867421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3 Museums 2014\UK Museums\British Museum\Assyria\Nimrud, ivory lioness devouring man with gold leaf and inlays, 9th-8th c BC, tb112004014.jpg"/>
          <p:cNvPicPr>
            <a:picLocks noChangeAspect="1" noChangeArrowheads="1"/>
          </p:cNvPicPr>
          <p:nvPr/>
        </p:nvPicPr>
        <p:blipFill rotWithShape="1">
          <a:blip r:embed="rId3">
            <a:extLst>
              <a:ext uri="{28A0092B-C50C-407E-A947-70E740481C1C}">
                <a14:useLocalDpi xmlns:a14="http://schemas.microsoft.com/office/drawing/2010/main" val="0"/>
              </a:ext>
            </a:extLst>
          </a:blip>
          <a:srcRect b="4000"/>
          <a:stretch/>
        </p:blipFill>
        <p:spPr bwMode="auto">
          <a:xfrm>
            <a:off x="1174254" y="0"/>
            <a:ext cx="679549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Ivory lioness devouring a man, with gold leaf and inlays, from Nimrud, circa 800 BC</a:t>
            </a:r>
          </a:p>
        </p:txBody>
      </p:sp>
      <p:sp>
        <p:nvSpPr>
          <p:cNvPr id="3" name="Text Placeholder 2"/>
          <p:cNvSpPr>
            <a:spLocks noGrp="1"/>
          </p:cNvSpPr>
          <p:nvPr>
            <p:ph type="body" sz="quarter" idx="12"/>
          </p:nvPr>
        </p:nvSpPr>
        <p:spPr/>
        <p:txBody>
          <a:bodyPr/>
          <a:lstStyle/>
          <a:p>
            <a:r>
              <a:rPr lang="en-US" dirty="0"/>
              <a:t>20:20</a:t>
            </a:r>
          </a:p>
        </p:txBody>
      </p:sp>
      <p:sp>
        <p:nvSpPr>
          <p:cNvPr id="4" name="Title 3"/>
          <p:cNvSpPr>
            <a:spLocks noGrp="1"/>
          </p:cNvSpPr>
          <p:nvPr>
            <p:ph type="title"/>
          </p:nvPr>
        </p:nvSpPr>
        <p:spPr/>
        <p:txBody>
          <a:bodyPr/>
          <a:lstStyle/>
          <a:p>
            <a:r>
              <a:rPr lang="en-US" dirty="0"/>
              <a:t>Then Joab answered, “Far be it from me that I should swallow up or destroy!”</a:t>
            </a:r>
          </a:p>
        </p:txBody>
      </p:sp>
    </p:spTree>
    <p:extLst>
      <p:ext uri="{BB962C8B-B14F-4D97-AF65-F5344CB8AC3E}">
        <p14:creationId xmlns:p14="http://schemas.microsoft.com/office/powerpoint/2010/main" val="70057522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Watchtower in the hill country of Ephraim</a:t>
            </a:r>
          </a:p>
        </p:txBody>
      </p:sp>
      <p:sp>
        <p:nvSpPr>
          <p:cNvPr id="3" name="Text Placeholder 2"/>
          <p:cNvSpPr>
            <a:spLocks noGrp="1"/>
          </p:cNvSpPr>
          <p:nvPr>
            <p:ph type="body" sz="quarter" idx="12"/>
          </p:nvPr>
        </p:nvSpPr>
        <p:spPr/>
        <p:txBody>
          <a:bodyPr/>
          <a:lstStyle/>
          <a:p>
            <a:r>
              <a:rPr lang="en-US" dirty="0"/>
              <a:t>20:21</a:t>
            </a:r>
          </a:p>
        </p:txBody>
      </p:sp>
      <p:sp>
        <p:nvSpPr>
          <p:cNvPr id="4" name="Title 3"/>
          <p:cNvSpPr>
            <a:spLocks noGrp="1"/>
          </p:cNvSpPr>
          <p:nvPr>
            <p:ph type="title"/>
          </p:nvPr>
        </p:nvSpPr>
        <p:spPr/>
        <p:txBody>
          <a:bodyPr/>
          <a:lstStyle/>
          <a:p>
            <a:r>
              <a:rPr lang="en-US" dirty="0"/>
              <a:t>A man of the hill-country of Ephraim, Sheba son of </a:t>
            </a:r>
            <a:r>
              <a:rPr lang="en-US" dirty="0" err="1"/>
              <a:t>Bichri</a:t>
            </a:r>
            <a:endParaRPr lang="en-US" dirty="0"/>
          </a:p>
        </p:txBody>
      </p:sp>
      <p:pic>
        <p:nvPicPr>
          <p:cNvPr id="6" name="Picture 5" descr="Watchtower in Ephraim hill country, tb051207332-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00781293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Ridge road between Ephraim and Jericho (aerial view from the east)</a:t>
            </a:r>
          </a:p>
        </p:txBody>
      </p:sp>
      <p:sp>
        <p:nvSpPr>
          <p:cNvPr id="3" name="Text Placeholder 2"/>
          <p:cNvSpPr>
            <a:spLocks noGrp="1"/>
          </p:cNvSpPr>
          <p:nvPr>
            <p:ph type="body" sz="quarter" idx="12"/>
          </p:nvPr>
        </p:nvSpPr>
        <p:spPr/>
        <p:txBody>
          <a:bodyPr/>
          <a:lstStyle/>
          <a:p>
            <a:r>
              <a:rPr lang="en-US" dirty="0"/>
              <a:t>20:21</a:t>
            </a:r>
          </a:p>
        </p:txBody>
      </p:sp>
      <p:sp>
        <p:nvSpPr>
          <p:cNvPr id="4" name="Title 3"/>
          <p:cNvSpPr>
            <a:spLocks noGrp="1"/>
          </p:cNvSpPr>
          <p:nvPr>
            <p:ph type="title"/>
          </p:nvPr>
        </p:nvSpPr>
        <p:spPr/>
        <p:txBody>
          <a:bodyPr/>
          <a:lstStyle/>
          <a:p>
            <a:r>
              <a:rPr lang="en-US" dirty="0"/>
              <a:t>A man of the hill-country of Ephraim, Sheba son of </a:t>
            </a:r>
            <a:r>
              <a:rPr lang="en-US" dirty="0" err="1"/>
              <a:t>Bichri</a:t>
            </a:r>
            <a:endParaRPr lang="en-US" dirty="0"/>
          </a:p>
        </p:txBody>
      </p:sp>
      <p:pic>
        <p:nvPicPr>
          <p:cNvPr id="5" name="Picture 4" descr="Taiyibeh, Ophrah, Ephraim road from Jericho aerial from east, tb121704146-00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86777857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PCB size\Getty Villa\Assyrian reliefs\Relief of royal lion hunt, Assyrian, from north palace at Nineveh, 645-640 BC, tb100919378.jpg"/>
          <p:cNvPicPr>
            <a:picLocks noChangeAspect="1" noChangeArrowheads="1"/>
          </p:cNvPicPr>
          <p:nvPr/>
        </p:nvPicPr>
        <p:blipFill rotWithShape="1">
          <a:blip r:embed="rId3">
            <a:extLst>
              <a:ext uri="{28A0092B-C50C-407E-A947-70E740481C1C}">
                <a14:useLocalDpi xmlns:a14="http://schemas.microsoft.com/office/drawing/2010/main" val="0"/>
              </a:ext>
            </a:extLst>
          </a:blip>
          <a:srcRect t="4864" b="2724"/>
          <a:stretch/>
        </p:blipFill>
        <p:spPr bwMode="auto">
          <a:xfrm>
            <a:off x="0" y="171450"/>
            <a:ext cx="9144000" cy="65151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grasping a lion by the tail, from the north palace at Nineveh, 7th century BC</a:t>
            </a:r>
          </a:p>
        </p:txBody>
      </p:sp>
      <p:sp>
        <p:nvSpPr>
          <p:cNvPr id="3" name="Text Placeholder 2"/>
          <p:cNvSpPr>
            <a:spLocks noGrp="1"/>
          </p:cNvSpPr>
          <p:nvPr>
            <p:ph type="body" sz="quarter" idx="12"/>
          </p:nvPr>
        </p:nvSpPr>
        <p:spPr/>
        <p:txBody>
          <a:bodyPr/>
          <a:lstStyle/>
          <a:p>
            <a:r>
              <a:rPr lang="en-US" dirty="0"/>
              <a:t>20:21</a:t>
            </a:r>
          </a:p>
        </p:txBody>
      </p:sp>
      <p:sp>
        <p:nvSpPr>
          <p:cNvPr id="4" name="Title 3"/>
          <p:cNvSpPr>
            <a:spLocks noGrp="1"/>
          </p:cNvSpPr>
          <p:nvPr>
            <p:ph type="title"/>
          </p:nvPr>
        </p:nvSpPr>
        <p:spPr/>
        <p:txBody>
          <a:bodyPr/>
          <a:lstStyle/>
          <a:p>
            <a:r>
              <a:rPr lang="en-US" dirty="0"/>
              <a:t>A man of the hill-country of Ephraim, Sheba son of </a:t>
            </a:r>
            <a:r>
              <a:rPr lang="en-US" dirty="0" err="1"/>
              <a:t>Bichri</a:t>
            </a:r>
            <a:r>
              <a:rPr lang="en-US" dirty="0"/>
              <a:t>, has rebelled against the king</a:t>
            </a:r>
          </a:p>
        </p:txBody>
      </p:sp>
    </p:spTree>
    <p:extLst>
      <p:ext uri="{BB962C8B-B14F-4D97-AF65-F5344CB8AC3E}">
        <p14:creationId xmlns:p14="http://schemas.microsoft.com/office/powerpoint/2010/main" val="246115781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descr="C:\Users\Kris\Documents\Bolen\PCB size\Louvre-pcb\Egypt\Earthenware prisoner, decoration from palace at Tell el-Yahudiyeh in Delta, 1184-1153 BC, tb09281968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315" y="343198"/>
            <a:ext cx="6685371" cy="617647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Depiction of a prisoner, from Tell el-</a:t>
            </a:r>
            <a:r>
              <a:rPr lang="en-US" dirty="0" err="1"/>
              <a:t>Yahudiyeh</a:t>
            </a:r>
            <a:r>
              <a:rPr lang="en-US" dirty="0"/>
              <a:t>, Egypt, 12th century BC</a:t>
            </a:r>
          </a:p>
        </p:txBody>
      </p:sp>
      <p:sp>
        <p:nvSpPr>
          <p:cNvPr id="3" name="Text Placeholder 2"/>
          <p:cNvSpPr>
            <a:spLocks noGrp="1"/>
          </p:cNvSpPr>
          <p:nvPr>
            <p:ph type="body" sz="quarter" idx="12"/>
          </p:nvPr>
        </p:nvSpPr>
        <p:spPr/>
        <p:txBody>
          <a:bodyPr/>
          <a:lstStyle/>
          <a:p>
            <a:r>
              <a:rPr lang="en-US" dirty="0"/>
              <a:t>20:21</a:t>
            </a:r>
          </a:p>
        </p:txBody>
      </p:sp>
      <p:sp>
        <p:nvSpPr>
          <p:cNvPr id="4" name="Title 3"/>
          <p:cNvSpPr>
            <a:spLocks noGrp="1"/>
          </p:cNvSpPr>
          <p:nvPr>
            <p:ph type="title"/>
          </p:nvPr>
        </p:nvSpPr>
        <p:spPr/>
        <p:txBody>
          <a:bodyPr/>
          <a:lstStyle/>
          <a:p>
            <a:r>
              <a:rPr lang="en-US" dirty="0"/>
              <a:t>Deliver him to me, and I will depart from the city </a:t>
            </a:r>
          </a:p>
        </p:txBody>
      </p:sp>
    </p:spTree>
    <p:extLst>
      <p:ext uri="{BB962C8B-B14F-4D97-AF65-F5344CB8AC3E}">
        <p14:creationId xmlns:p14="http://schemas.microsoft.com/office/powerpoint/2010/main" val="53547045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2778"/>
          <a:stretch/>
        </p:blipFill>
        <p:spPr>
          <a:xfrm>
            <a:off x="0" y="0"/>
            <a:ext cx="9144000" cy="6667500"/>
          </a:xfrm>
          <a:prstGeom prst="rect">
            <a:avLst/>
          </a:prstGeom>
        </p:spPr>
      </p:pic>
      <p:sp>
        <p:nvSpPr>
          <p:cNvPr id="2" name="Text Placeholder 1"/>
          <p:cNvSpPr>
            <a:spLocks noGrp="1"/>
          </p:cNvSpPr>
          <p:nvPr>
            <p:ph type="body" sz="quarter" idx="10"/>
          </p:nvPr>
        </p:nvSpPr>
        <p:spPr/>
        <p:txBody>
          <a:bodyPr/>
          <a:lstStyle/>
          <a:p>
            <a:r>
              <a:rPr lang="en-US" dirty="0"/>
              <a:t>Assyrian soldiers tossing enemy heads, from Nimrud, reign of Ashurnasirpal II, 9th century BC</a:t>
            </a:r>
          </a:p>
        </p:txBody>
      </p:sp>
      <p:sp>
        <p:nvSpPr>
          <p:cNvPr id="3" name="Text Placeholder 2"/>
          <p:cNvSpPr>
            <a:spLocks noGrp="1"/>
          </p:cNvSpPr>
          <p:nvPr>
            <p:ph type="body" sz="quarter" idx="12"/>
          </p:nvPr>
        </p:nvSpPr>
        <p:spPr/>
        <p:txBody>
          <a:bodyPr/>
          <a:lstStyle/>
          <a:p>
            <a:r>
              <a:rPr lang="en-US" dirty="0"/>
              <a:t>20:21</a:t>
            </a:r>
          </a:p>
        </p:txBody>
      </p:sp>
      <p:sp>
        <p:nvSpPr>
          <p:cNvPr id="4" name="Title 3"/>
          <p:cNvSpPr>
            <a:spLocks noGrp="1"/>
          </p:cNvSpPr>
          <p:nvPr>
            <p:ph type="title"/>
          </p:nvPr>
        </p:nvSpPr>
        <p:spPr/>
        <p:txBody>
          <a:bodyPr/>
          <a:lstStyle/>
          <a:p>
            <a:r>
              <a:rPr lang="en-US" dirty="0"/>
              <a:t>Then the woman said to Joab, “Behold, his head will be thrown to you over the wall”</a:t>
            </a:r>
          </a:p>
        </p:txBody>
      </p:sp>
    </p:spTree>
    <p:extLst>
      <p:ext uri="{BB962C8B-B14F-4D97-AF65-F5344CB8AC3E}">
        <p14:creationId xmlns:p14="http://schemas.microsoft.com/office/powerpoint/2010/main" val="171296691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0824" y="0"/>
            <a:ext cx="5102352" cy="6858000"/>
          </a:xfrm>
          <a:prstGeom prst="rect">
            <a:avLst/>
          </a:prstGeom>
        </p:spPr>
      </p:pic>
      <p:sp>
        <p:nvSpPr>
          <p:cNvPr id="2" name="Text Placeholder 1"/>
          <p:cNvSpPr>
            <a:spLocks noGrp="1"/>
          </p:cNvSpPr>
          <p:nvPr>
            <p:ph type="body" sz="quarter" idx="10"/>
          </p:nvPr>
        </p:nvSpPr>
        <p:spPr/>
        <p:txBody>
          <a:bodyPr/>
          <a:lstStyle/>
          <a:p>
            <a:r>
              <a:rPr lang="en-US" dirty="0"/>
              <a:t>Bedouin woman waiting at the Scots Mission Hospital in Tiberias</a:t>
            </a:r>
          </a:p>
        </p:txBody>
      </p:sp>
      <p:sp>
        <p:nvSpPr>
          <p:cNvPr id="3" name="Text Placeholder 2"/>
          <p:cNvSpPr>
            <a:spLocks noGrp="1"/>
          </p:cNvSpPr>
          <p:nvPr>
            <p:ph type="body" sz="quarter" idx="12"/>
          </p:nvPr>
        </p:nvSpPr>
        <p:spPr/>
        <p:txBody>
          <a:bodyPr/>
          <a:lstStyle/>
          <a:p>
            <a:r>
              <a:rPr lang="en-US" dirty="0"/>
              <a:t>20:22</a:t>
            </a:r>
          </a:p>
        </p:txBody>
      </p:sp>
      <p:sp>
        <p:nvSpPr>
          <p:cNvPr id="4" name="Title 3"/>
          <p:cNvSpPr>
            <a:spLocks noGrp="1"/>
          </p:cNvSpPr>
          <p:nvPr>
            <p:ph type="title"/>
          </p:nvPr>
        </p:nvSpPr>
        <p:spPr/>
        <p:txBody>
          <a:bodyPr/>
          <a:lstStyle/>
          <a:p>
            <a:r>
              <a:rPr lang="en-US" dirty="0"/>
              <a:t>So the woman wisely went to all the people, and they cut off the head of Sheba</a:t>
            </a:r>
          </a:p>
        </p:txBody>
      </p:sp>
    </p:spTree>
    <p:extLst>
      <p:ext uri="{BB962C8B-B14F-4D97-AF65-F5344CB8AC3E}">
        <p14:creationId xmlns:p14="http://schemas.microsoft.com/office/powerpoint/2010/main" val="9803022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ILENAME" val="E:\0Adds 2002\04 Judah\010703 Beersheba flight\Jericho area\sr\Jericho aerial from west.jpg"/>
  <p:tag name="PHOTO" val="TRUE"/>
</p:tagLst>
</file>

<file path=ppt/tags/tag2.xml><?xml version="1.0" encoding="utf-8"?>
<p:tagLst xmlns:a="http://schemas.openxmlformats.org/drawingml/2006/main" xmlns:r="http://schemas.openxmlformats.org/officeDocument/2006/relationships" xmlns:p="http://schemas.openxmlformats.org/presentationml/2006/main">
  <p:tag name="FILENAME" val="E:\0Adds 2002\04 Judah\010703 Beersheba flight\Jericho area\sr\Jericho aerial from west.jpg"/>
  <p:tag name="PHOTO" val="TRUE"/>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1348</TotalTime>
  <Words>9772</Words>
  <Application>Microsoft Office PowerPoint</Application>
  <PresentationFormat>On-screen Show (4:3)</PresentationFormat>
  <Paragraphs>914</Paragraphs>
  <Slides>117</Slides>
  <Notes>117</Notes>
  <HiddenSlides>0</HiddenSlides>
  <MMClips>0</MMClips>
  <ScaleCrop>false</ScaleCrop>
  <HeadingPairs>
    <vt:vector size="4" baseType="variant">
      <vt:variant>
        <vt:lpstr>Theme</vt:lpstr>
      </vt:variant>
      <vt:variant>
        <vt:i4>1</vt:i4>
      </vt:variant>
      <vt:variant>
        <vt:lpstr>Slide Titles</vt:lpstr>
      </vt:variant>
      <vt:variant>
        <vt:i4>117</vt:i4>
      </vt:variant>
    </vt:vector>
  </HeadingPairs>
  <TitlesOfParts>
    <vt:vector size="118" baseType="lpstr">
      <vt:lpstr>PhotoCompanion</vt:lpstr>
      <vt:lpstr>2 Samuel 20</vt:lpstr>
      <vt:lpstr>There happened to be a worthless man whose name was Sheba, the son of Bichri, a Benjamite</vt:lpstr>
      <vt:lpstr>There happened to be a worthless man whose name was Sheba, the son of Bichri, a Benjamite</vt:lpstr>
      <vt:lpstr>There happened to be a worthless man whose name was Sheba, the son of Bichri, a Benjamite</vt:lpstr>
      <vt:lpstr>There happened to be a worthless man whose name was Sheba, the son of Bichri, a Benjamite</vt:lpstr>
      <vt:lpstr>And he blew the trumpet</vt:lpstr>
      <vt:lpstr>And he blew the trumpet</vt:lpstr>
      <vt:lpstr>And he said, “We have no portion in David, nor do we have an inheritance in the son of Jesse”</vt:lpstr>
      <vt:lpstr>And he said, “We have no portion in David, nor do we have an inheritance in the son of Jesse”</vt:lpstr>
      <vt:lpstr>And he said, “We have no portion in David, nor do we have an inheritance in the son of Jesse”</vt:lpstr>
      <vt:lpstr>And he said, “We have no portion in David, nor do we have an inheritance in the son of Jesse”</vt:lpstr>
      <vt:lpstr>And he said, “We have no portion in David, nor do we have an inheritance in the son of Jesse”</vt:lpstr>
      <vt:lpstr>And he said, “We have no portion in David, nor do we have an inheritance in the son of Jesse”</vt:lpstr>
      <vt:lpstr>And he said, “Every man to his tents, O Israel!”</vt:lpstr>
      <vt:lpstr>So all the men of Israel stopped following David and followed Sheba the son of Bichri</vt:lpstr>
      <vt:lpstr>But the men of Judah remained loyal to their king</vt:lpstr>
      <vt:lpstr>But the men of Judah remained loyal to their king, from the Jordan even to Jerusalem</vt:lpstr>
      <vt:lpstr>But the men of Judah remained loyal to their king, from the Jordan even to Jerusalem</vt:lpstr>
      <vt:lpstr>But the men of Judah remained loyal to their king, from the Jordan even to Jerusalem</vt:lpstr>
      <vt:lpstr>But the men of Judah remained loyal to their king, from the Jordan even to Jerusalem</vt:lpstr>
      <vt:lpstr>But the men of Judah remained loyal to their king, from the Jordan even to Jerusalem</vt:lpstr>
      <vt:lpstr>But the men of Judah remained loyal to their king, from the Jordan even to Jerusalem</vt:lpstr>
      <vt:lpstr>But the men of Judah remained loyal to their king, from the Jordan even to Jerusalem</vt:lpstr>
      <vt:lpstr>But the men of Judah remained loyal to their king, from the Jordan even to Jerusalem</vt:lpstr>
      <vt:lpstr>But the men of Judah remained loyal to their king, from the Jordan even to Jerusalem</vt:lpstr>
      <vt:lpstr>And David came to his house at Jerusalem</vt:lpstr>
      <vt:lpstr>And David came to his house at Jerusalem</vt:lpstr>
      <vt:lpstr>And David came to his house at Jerusalem</vt:lpstr>
      <vt:lpstr>And David came to his house at Jerusalem</vt:lpstr>
      <vt:lpstr>And David came to his house at Jerusalem</vt:lpstr>
      <vt:lpstr>And David came to his house at Jerusalem</vt:lpstr>
      <vt:lpstr>The king took his ten concubines whom he had left to keep the house</vt:lpstr>
      <vt:lpstr>And placed them under guard and provided them with food, but he did not go in to them </vt:lpstr>
      <vt:lpstr>The king said to Amasa, “Call the men of Judah together within three days, and you be present”</vt:lpstr>
      <vt:lpstr>Then Amasa went to call the men of Judah, but he delayed longer than the time set for him</vt:lpstr>
      <vt:lpstr>Then David said to Abishai, “. . . Take men and pursue Sheba”</vt:lpstr>
      <vt:lpstr>Then David said to Abishai, “. . . Take men and pursue Sheba”</vt:lpstr>
      <vt:lpstr>Then David said to Abishai, “. . . Take men and pursue Sheba”</vt:lpstr>
      <vt:lpstr>Otherwise he will find fortified cities and escape from us</vt:lpstr>
      <vt:lpstr>Otherwise he will find fortified cities and escape from us</vt:lpstr>
      <vt:lpstr>Otherwise he will find fortified cities and escape from us</vt:lpstr>
      <vt:lpstr>So Joab went out with his men</vt:lpstr>
      <vt:lpstr>So Joab went out with his men</vt:lpstr>
      <vt:lpstr>So Joab went out with his men</vt:lpstr>
      <vt:lpstr>They were accompanied by the Cherethites and the Pelethites</vt:lpstr>
      <vt:lpstr>They were accompanied by the Cherethites and the Pelethites and all the mighty men</vt:lpstr>
      <vt:lpstr>They were accompanied by the Cherethites and the Pelethites and all the mighty men</vt:lpstr>
      <vt:lpstr>Then they left Jerusalem to pursue Sheba the son of Bichri</vt:lpstr>
      <vt:lpstr>Then they left Jerusalem to pursue Sheba the son of Bichri</vt:lpstr>
      <vt:lpstr>When they were at the great stone which is in Gibeon, Amasa came to meet them</vt:lpstr>
      <vt:lpstr>When they were at the great stone which is in Gibeon, Amasa came to meet them</vt:lpstr>
      <vt:lpstr>When they were at the great stone which is in Gibeon, Amasa came to meet them</vt:lpstr>
      <vt:lpstr>When they were at the great stone which is in Gibeon, Amasa came to meet them</vt:lpstr>
      <vt:lpstr>When they were at the great stone which is in Gibeon, Amasa came to meet them</vt:lpstr>
      <vt:lpstr>Now Joab was dressed in his military garments</vt:lpstr>
      <vt:lpstr>There was a belt with a sword fastened on his thigh in its sheath, and as he moved it fell out</vt:lpstr>
      <vt:lpstr>There was a belt with a sword fastened on his thigh in its sheath, and as he moved it fell out</vt:lpstr>
      <vt:lpstr>There was a belt with a sword fastened on his thigh in its sheath, and as he moved it fell out</vt:lpstr>
      <vt:lpstr>There was a belt with a sword fastened on his thigh in its sheath, and as he moved it fell out</vt:lpstr>
      <vt:lpstr>There was a belt with a sword fastened on his thigh in its sheath, and as he moved it fell out</vt:lpstr>
      <vt:lpstr>Then Joab took Amasa by the beard with his right hand to kiss him</vt:lpstr>
      <vt:lpstr>Then Joab took Amasa by the beard with his right hand to kiss him</vt:lpstr>
      <vt:lpstr>Then Joab took Amasa by the beard with his right hand to kiss him</vt:lpstr>
      <vt:lpstr>But Amasa did not notice the sword that was in Joab’s hand, so he struck him in the stomach</vt:lpstr>
      <vt:lpstr>But Amasa did not notice the sword that was in Joab’s hand, so he struck him in the stomach</vt:lpstr>
      <vt:lpstr>Joab spilled his entrails to the ground without striking a second blow, and he died</vt:lpstr>
      <vt:lpstr>And a young man cried out, “Whoever is for Joab and David, let him follow Joab!”</vt:lpstr>
      <vt:lpstr>Now Amasa lay wallowing in his blood in the middle of the road</vt:lpstr>
      <vt:lpstr>So a man removed Amasa from the road into the field and threw a garment over him</vt:lpstr>
      <vt:lpstr>Then all the men followed after Joab and pursued Sheba the son of Bichri</vt:lpstr>
      <vt:lpstr>Now Sheba went through all the tribes of Israel to Abel Beth-maacah</vt:lpstr>
      <vt:lpstr>The Berites also gathered together and went with him</vt:lpstr>
      <vt:lpstr>So they came and besieged him in Abel Beth-maacah</vt:lpstr>
      <vt:lpstr>So they came and besieged him in Abel Beth-maacah</vt:lpstr>
      <vt:lpstr>So they came and besieged him in Abel Beth-maacah</vt:lpstr>
      <vt:lpstr>So they came and besieged him in Abel Beth-maacah</vt:lpstr>
      <vt:lpstr>So they came and besieged him in Abel Beth-maacah</vt:lpstr>
      <vt:lpstr>They built a siege mound against the city, near the rampart</vt:lpstr>
      <vt:lpstr>They built a siege mound against the city, near the rampart</vt:lpstr>
      <vt:lpstr>They built a siege mound against the city, near the rampart</vt:lpstr>
      <vt:lpstr>They built a siege mound against the city, near the rampart</vt:lpstr>
      <vt:lpstr>They built a siege mound against the city, near the rampart</vt:lpstr>
      <vt:lpstr>They built a siege mound against the city, near the rampart</vt:lpstr>
      <vt:lpstr>They built a siege mound against the city, near the rampart</vt:lpstr>
      <vt:lpstr>And Joab’s people were wreaking destruction in order to topple the wall</vt:lpstr>
      <vt:lpstr>And Joab’s people were wreaking destruction in order to topple the wall</vt:lpstr>
      <vt:lpstr>Then a wise woman from the city cried out, “Hear, hear! Ask Joab to come speak with me!”</vt:lpstr>
      <vt:lpstr>Then she asked, “Are you Joab?” And he replied, “I am he”</vt:lpstr>
      <vt:lpstr>She said, “They used to say, ‘Let them ask for counsel at Abel,’ and it settled the matter”</vt:lpstr>
      <vt:lpstr>I am of those who are peaceable and faithful in Israel</vt:lpstr>
      <vt:lpstr>Now you are seeking to destroy a city, even a mother in Israel</vt:lpstr>
      <vt:lpstr>Now you are seeking to destroy a city, even a mother in Israel</vt:lpstr>
      <vt:lpstr>Then Joab answered, “Far be it from me that I should swallow up or destroy!”</vt:lpstr>
      <vt:lpstr>A man of the hill-country of Ephraim, Sheba son of Bichri</vt:lpstr>
      <vt:lpstr>A man of the hill-country of Ephraim, Sheba son of Bichri</vt:lpstr>
      <vt:lpstr>A man of the hill-country of Ephraim, Sheba son of Bichri, has rebelled against the king</vt:lpstr>
      <vt:lpstr>Deliver him to me, and I will depart from the city </vt:lpstr>
      <vt:lpstr>Then the woman said to Joab, “Behold, his head will be thrown to you over the wall”</vt:lpstr>
      <vt:lpstr>So the woman wisely went to all the people, and they cut off the head of Sheba</vt:lpstr>
      <vt:lpstr>So the woman wisely went to all the people, and they cut off the head of Sheba</vt:lpstr>
      <vt:lpstr>So the woman wisely went to all the people, and they cut off the head of Sheba</vt:lpstr>
      <vt:lpstr>So the woman wisely went to all the people, and they cut off the head of Sheba</vt:lpstr>
      <vt:lpstr>Then Joab blew the trumpet, and they were dispersed from the city, every man to his tent</vt:lpstr>
      <vt:lpstr>Then Joab blew the trumpet, and they were dispersed from the city, every man to his tent</vt:lpstr>
      <vt:lpstr>And Joab returned to the king at Jerusalem</vt:lpstr>
      <vt:lpstr>And Joab returned to the king at Jerusalem</vt:lpstr>
      <vt:lpstr>Now Joab was over the whole army of Israel</vt:lpstr>
      <vt:lpstr>Now Joab was over the whole army of Israel</vt:lpstr>
      <vt:lpstr>And Benaiah the son of Jehoiada was over the Cherethites and over the Pelethites</vt:lpstr>
      <vt:lpstr>Adoram was over the forced labor</vt:lpstr>
      <vt:lpstr>Adoram was over the forced labor</vt:lpstr>
      <vt:lpstr>Adoram was over the forced labor</vt:lpstr>
      <vt:lpstr>Jehoshaphat the son of Ahilud was the recorder</vt:lpstr>
      <vt:lpstr>And Sheva was the scribe</vt:lpstr>
      <vt:lpstr>Zadok and Abiathar were priests</vt:lpstr>
      <vt:lpstr>Ira the Jairite was also David’s priest</vt:lpstr>
      <vt:lpstr>Ira the Jairite was also David’s priest</vt:lpstr>
    </vt:vector>
  </TitlesOfParts>
  <Company>BiblePlaces.com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20, Photo Companion to the Bible</dc:title>
  <dc:subject>Photo Companion to the Bible</dc:subject>
  <dc:creator>BiblePlaces.com</dc:creator>
  <cp:lastModifiedBy>Kris</cp:lastModifiedBy>
  <cp:revision>107</cp:revision>
  <dcterms:created xsi:type="dcterms:W3CDTF">2020-04-09T21:03:26Z</dcterms:created>
  <dcterms:modified xsi:type="dcterms:W3CDTF">2021-09-06T20:13:44Z</dcterms:modified>
</cp:coreProperties>
</file>